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20"/>
  </p:notesMasterIdLst>
  <p:sldIdLst>
    <p:sldId id="292" r:id="rId7"/>
    <p:sldId id="284" r:id="rId8"/>
    <p:sldId id="293" r:id="rId9"/>
    <p:sldId id="307" r:id="rId10"/>
    <p:sldId id="298" r:id="rId11"/>
    <p:sldId id="299" r:id="rId12"/>
    <p:sldId id="305" r:id="rId13"/>
    <p:sldId id="304" r:id="rId14"/>
    <p:sldId id="301" r:id="rId15"/>
    <p:sldId id="308" r:id="rId16"/>
    <p:sldId id="300" r:id="rId17"/>
    <p:sldId id="295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82F"/>
    <a:srgbClr val="F9932F"/>
    <a:srgbClr val="F07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4558"/>
  </p:normalViewPr>
  <p:slideViewPr>
    <p:cSldViewPr snapToGrid="0" snapToObjects="1">
      <p:cViewPr varScale="1">
        <p:scale>
          <a:sx n="116" d="100"/>
          <a:sy n="116" d="100"/>
        </p:scale>
        <p:origin x="2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meeting.com/" TargetMode="External"/><Relationship Id="rId2" Type="http://schemas.openxmlformats.org/officeDocument/2006/relationships/hyperlink" Target="https://zoom.us/" TargetMode="External"/><Relationship Id="rId1" Type="http://schemas.openxmlformats.org/officeDocument/2006/relationships/hyperlink" Target="https://www.freeconferencecall.com/" TargetMode="External"/><Relationship Id="rId5" Type="http://schemas.openxmlformats.org/officeDocument/2006/relationships/hyperlink" Target="https://meet.google.com/" TargetMode="External"/><Relationship Id="rId4" Type="http://schemas.openxmlformats.org/officeDocument/2006/relationships/hyperlink" Target="https://www.webex.com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ex.com/" TargetMode="External"/><Relationship Id="rId2" Type="http://schemas.openxmlformats.org/officeDocument/2006/relationships/hyperlink" Target="https://www.freeconferencecall.com/" TargetMode="External"/><Relationship Id="rId1" Type="http://schemas.openxmlformats.org/officeDocument/2006/relationships/hyperlink" Target="https://zoom.us/" TargetMode="External"/><Relationship Id="rId5" Type="http://schemas.openxmlformats.org/officeDocument/2006/relationships/hyperlink" Target="https://meet.google.com/" TargetMode="External"/><Relationship Id="rId4" Type="http://schemas.openxmlformats.org/officeDocument/2006/relationships/hyperlink" Target="https://www.gotomeeting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9DAA9-A492-4E62-B777-650E1B798C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D9050-7626-4520-96DA-74F74D603B50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800" dirty="0">
            <a:solidFill>
              <a:schemeClr val="tx1"/>
            </a:solidFill>
          </a:endParaRPr>
        </a:p>
        <a:p>
          <a:r>
            <a:rPr lang="en-US" sz="1800" b="1" dirty="0">
              <a:solidFill>
                <a:schemeClr val="tx1"/>
              </a:solidFill>
              <a:hlinkClick xmlns:r="http://schemas.openxmlformats.org/officeDocument/2006/relationships" r:id="rId1"/>
            </a:rPr>
            <a:t>FreeConferenceCall.com</a:t>
          </a:r>
          <a:r>
            <a:rPr lang="en-US" sz="1800" b="1" dirty="0">
              <a:solidFill>
                <a:schemeClr val="tx1"/>
              </a:solidFill>
            </a:rPr>
            <a:t> -</a:t>
          </a:r>
          <a:r>
            <a:rPr lang="en-US" sz="1800" dirty="0">
              <a:solidFill>
                <a:schemeClr val="tx1"/>
              </a:solidFill>
            </a:rPr>
            <a:t> This service is free and hosts up to 1,000 participants with unlimited time video conferencing.</a:t>
          </a:r>
        </a:p>
        <a:p>
          <a:endParaRPr lang="en-US" sz="1100" dirty="0">
            <a:solidFill>
              <a:schemeClr val="tx1"/>
            </a:solidFill>
          </a:endParaRPr>
        </a:p>
      </dgm:t>
    </dgm:pt>
    <dgm:pt modelId="{7DF757F7-088E-4BF3-BF98-724D7D887F7F}" type="parTrans" cxnId="{15C6CE7F-BB0C-4F48-B64A-22A7CC0687BD}">
      <dgm:prSet/>
      <dgm:spPr/>
      <dgm:t>
        <a:bodyPr/>
        <a:lstStyle/>
        <a:p>
          <a:endParaRPr lang="en-US"/>
        </a:p>
      </dgm:t>
    </dgm:pt>
    <dgm:pt modelId="{19657465-6E11-4CF5-960C-99BAFF29372A}" type="sibTrans" cxnId="{15C6CE7F-BB0C-4F48-B64A-22A7CC0687BD}">
      <dgm:prSet/>
      <dgm:spPr/>
      <dgm:t>
        <a:bodyPr/>
        <a:lstStyle/>
        <a:p>
          <a:endParaRPr lang="en-US"/>
        </a:p>
      </dgm:t>
    </dgm:pt>
    <dgm:pt modelId="{AE25DD61-26E5-4027-BC5A-4F1909C143C9}">
      <dgm:prSet phldrT="[Text]"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0433" tIns="0" rIns="210433" bIns="0" numCol="1" spcCol="1270" anchor="ctr" anchorCtr="0"/>
        <a:lstStyle/>
        <a:p>
          <a:r>
            <a:rPr lang="en-US" sz="1800" b="1" dirty="0">
              <a:solidFill>
                <a:schemeClr val="tx1"/>
              </a:solidFill>
              <a:hlinkClick xmlns:r="http://schemas.openxmlformats.org/officeDocument/2006/relationships" r:id="rId2"/>
            </a:rPr>
            <a:t>Zoom</a:t>
          </a:r>
          <a:r>
            <a:rPr lang="en-US" sz="1800" b="1" dirty="0">
              <a:solidFill>
                <a:schemeClr val="tx1"/>
              </a:solidFill>
            </a:rPr>
            <a:t> - </a:t>
          </a:r>
          <a:r>
            <a:rPr lang="en-US" sz="1800" b="0" dirty="0">
              <a:solidFill>
                <a:schemeClr val="tx1"/>
              </a:solidFill>
            </a:rPr>
            <a:t>T</a:t>
          </a:r>
          <a:r>
            <a:rPr lang="en-US" sz="1800" dirty="0">
              <a:solidFill>
                <a:schemeClr val="tx1"/>
              </a:solidFill>
            </a:rPr>
            <a:t>he free basic plan hosts up to 100 participants for 40-minute video conferencing.</a:t>
          </a:r>
        </a:p>
      </dgm:t>
    </dgm:pt>
    <dgm:pt modelId="{6CDB9462-43D6-49C1-B8A3-4D099A695C44}" type="sibTrans" cxnId="{954818FB-22F2-4B93-918D-2C7980E5892D}">
      <dgm:prSet/>
      <dgm:spPr/>
      <dgm:t>
        <a:bodyPr/>
        <a:lstStyle/>
        <a:p>
          <a:endParaRPr lang="en-US"/>
        </a:p>
      </dgm:t>
    </dgm:pt>
    <dgm:pt modelId="{D9F6C508-F2BA-435B-8AB2-99FB0ECDC6D2}" type="parTrans" cxnId="{954818FB-22F2-4B93-918D-2C7980E5892D}">
      <dgm:prSet/>
      <dgm:spPr/>
      <dgm:t>
        <a:bodyPr/>
        <a:lstStyle/>
        <a:p>
          <a:endParaRPr lang="en-US"/>
        </a:p>
      </dgm:t>
    </dgm:pt>
    <dgm:pt modelId="{3FDD1784-2D4B-4BC1-A70E-025E241155AC}">
      <dgm:prSet custT="1"/>
      <dgm:spPr>
        <a:solidFill>
          <a:schemeClr val="accent2"/>
        </a:solidFill>
      </dgm:spPr>
      <dgm:t>
        <a:bodyPr/>
        <a:lstStyle/>
        <a:p>
          <a:endParaRPr lang="en-US" sz="1800" dirty="0">
            <a:solidFill>
              <a:schemeClr val="tx1"/>
            </a:solidFill>
          </a:endParaRPr>
        </a:p>
        <a:p>
          <a:br>
            <a:rPr lang="en-US" sz="1800" b="1" dirty="0">
              <a:solidFill>
                <a:schemeClr val="tx1"/>
              </a:solidFill>
            </a:rPr>
          </a:br>
          <a:r>
            <a:rPr lang="en-US" sz="1800" b="1" dirty="0">
              <a:solidFill>
                <a:schemeClr val="tx1"/>
              </a:solidFill>
              <a:hlinkClick xmlns:r="http://schemas.openxmlformats.org/officeDocument/2006/relationships" r:id="rId3"/>
            </a:rPr>
            <a:t>GoToMeeting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- 14-day free trial hosts up to 250 participants; plans start at $12/month.</a:t>
          </a:r>
        </a:p>
        <a:p>
          <a:endParaRPr lang="en-US" sz="1200" dirty="0">
            <a:solidFill>
              <a:schemeClr val="tx1"/>
            </a:solidFill>
          </a:endParaRPr>
        </a:p>
        <a:p>
          <a:endParaRPr lang="en-US" sz="1200" dirty="0">
            <a:solidFill>
              <a:schemeClr val="tx1"/>
            </a:solidFill>
          </a:endParaRPr>
        </a:p>
      </dgm:t>
    </dgm:pt>
    <dgm:pt modelId="{CAA89C51-1866-4794-8D87-B29B2EE7C508}" type="parTrans" cxnId="{B5CF798D-B5FD-40FF-8432-9F9CD30401A0}">
      <dgm:prSet/>
      <dgm:spPr/>
      <dgm:t>
        <a:bodyPr/>
        <a:lstStyle/>
        <a:p>
          <a:endParaRPr lang="en-US"/>
        </a:p>
      </dgm:t>
    </dgm:pt>
    <dgm:pt modelId="{14F83258-20F2-4F7F-B577-33ABDC37F557}" type="sibTrans" cxnId="{B5CF798D-B5FD-40FF-8432-9F9CD30401A0}">
      <dgm:prSet/>
      <dgm:spPr/>
      <dgm:t>
        <a:bodyPr/>
        <a:lstStyle/>
        <a:p>
          <a:endParaRPr lang="en-US"/>
        </a:p>
      </dgm:t>
    </dgm:pt>
    <dgm:pt modelId="{8D319885-D671-4BF0-9A26-30186224765F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800" dirty="0">
            <a:solidFill>
              <a:schemeClr val="tx1"/>
            </a:solidFill>
          </a:endParaRPr>
        </a:p>
        <a:p>
          <a:r>
            <a:rPr lang="en-US" sz="1800" b="1" dirty="0">
              <a:solidFill>
                <a:schemeClr val="tx1"/>
              </a:solidFill>
              <a:hlinkClick xmlns:r="http://schemas.openxmlformats.org/officeDocument/2006/relationships" r:id="rId4"/>
            </a:rPr>
            <a:t>Cisco WebEx </a:t>
          </a:r>
          <a:r>
            <a:rPr lang="en-US" sz="1800" b="1" dirty="0">
              <a:solidFill>
                <a:schemeClr val="tx1"/>
              </a:solidFill>
            </a:rPr>
            <a:t>- </a:t>
          </a:r>
          <a:r>
            <a:rPr lang="en-US" sz="1800" dirty="0">
              <a:solidFill>
                <a:schemeClr val="tx1"/>
              </a:solidFill>
            </a:rPr>
            <a:t>The free basic plan hosts up to 100 participants; unlimited time video conferencing.</a:t>
          </a:r>
        </a:p>
        <a:p>
          <a:endParaRPr lang="en-US" sz="1200" dirty="0">
            <a:solidFill>
              <a:schemeClr val="tx1"/>
            </a:solidFill>
          </a:endParaRPr>
        </a:p>
      </dgm:t>
    </dgm:pt>
    <dgm:pt modelId="{07846D6E-BFB2-461E-9731-AA597FDD3C5A}" type="sibTrans" cxnId="{62D02782-691C-4FC7-9F45-3B46BCBE1704}">
      <dgm:prSet/>
      <dgm:spPr/>
      <dgm:t>
        <a:bodyPr/>
        <a:lstStyle/>
        <a:p>
          <a:endParaRPr lang="en-US"/>
        </a:p>
      </dgm:t>
    </dgm:pt>
    <dgm:pt modelId="{57EC2FA3-F753-4912-8F69-ACFEEE5B1FE9}" type="parTrans" cxnId="{62D02782-691C-4FC7-9F45-3B46BCBE1704}">
      <dgm:prSet/>
      <dgm:spPr/>
      <dgm:t>
        <a:bodyPr/>
        <a:lstStyle/>
        <a:p>
          <a:endParaRPr lang="en-US"/>
        </a:p>
      </dgm:t>
    </dgm:pt>
    <dgm:pt modelId="{34BA5B2A-7C5F-4869-8EB6-859FF124126A}">
      <dgm:prSet custT="1"/>
      <dgm:spPr>
        <a:solidFill>
          <a:srgbClr val="F07723"/>
        </a:solidFill>
        <a:ln>
          <a:solidFill>
            <a:srgbClr val="F07723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hlinkClick xmlns:r="http://schemas.openxmlformats.org/officeDocument/2006/relationships" r:id="rId5"/>
            </a:rPr>
            <a:t>Google Meet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– Formerly Google Hangouts, this app hosts up to 100 participants for 60 minutes free of charge, with upgrades starting at $10/month.</a:t>
          </a:r>
        </a:p>
      </dgm:t>
    </dgm:pt>
    <dgm:pt modelId="{0542A49B-2D0F-4FAC-BA26-25061E434AC0}" type="parTrans" cxnId="{E73ECA3A-E476-436D-9C20-95E9773C874F}">
      <dgm:prSet/>
      <dgm:spPr/>
      <dgm:t>
        <a:bodyPr/>
        <a:lstStyle/>
        <a:p>
          <a:endParaRPr lang="en-US"/>
        </a:p>
      </dgm:t>
    </dgm:pt>
    <dgm:pt modelId="{DBB0C2FD-45EE-45F0-9748-42D36ACAC32C}" type="sibTrans" cxnId="{E73ECA3A-E476-436D-9C20-95E9773C874F}">
      <dgm:prSet/>
      <dgm:spPr/>
      <dgm:t>
        <a:bodyPr/>
        <a:lstStyle/>
        <a:p>
          <a:endParaRPr lang="en-US"/>
        </a:p>
      </dgm:t>
    </dgm:pt>
    <dgm:pt modelId="{3E050CFA-EDFD-45BD-8041-727968E665F8}" type="pres">
      <dgm:prSet presAssocID="{19F9DAA9-A492-4E62-B777-650E1B798C95}" presName="linear" presStyleCnt="0">
        <dgm:presLayoutVars>
          <dgm:dir/>
          <dgm:animLvl val="lvl"/>
          <dgm:resizeHandles val="exact"/>
        </dgm:presLayoutVars>
      </dgm:prSet>
      <dgm:spPr/>
    </dgm:pt>
    <dgm:pt modelId="{56E6C342-4A0C-4476-A92E-48321328477C}" type="pres">
      <dgm:prSet presAssocID="{AE25DD61-26E5-4027-BC5A-4F1909C143C9}" presName="parentLin" presStyleCnt="0"/>
      <dgm:spPr/>
    </dgm:pt>
    <dgm:pt modelId="{3D99DD8F-E391-43A2-909F-FE7BCDB6B6EA}" type="pres">
      <dgm:prSet presAssocID="{AE25DD61-26E5-4027-BC5A-4F1909C143C9}" presName="parentLeftMargin" presStyleLbl="node1" presStyleIdx="0" presStyleCnt="5"/>
      <dgm:spPr/>
    </dgm:pt>
    <dgm:pt modelId="{79EC1177-63D4-48EB-934B-2FC58451BAF0}" type="pres">
      <dgm:prSet presAssocID="{AE25DD61-26E5-4027-BC5A-4F1909C143C9}" presName="parentText" presStyleLbl="node1" presStyleIdx="0" presStyleCnt="5" custScaleX="142857" custScaleY="125672" custLinFactNeighborX="515" custLinFactNeighborY="-9275">
        <dgm:presLayoutVars>
          <dgm:chMax val="0"/>
          <dgm:bulletEnabled val="1"/>
        </dgm:presLayoutVars>
      </dgm:prSet>
      <dgm:spPr>
        <a:xfrm>
          <a:off x="380588" y="26033"/>
          <a:ext cx="7572786" cy="531360"/>
        </a:xfrm>
        <a:prstGeom prst="roundRect">
          <a:avLst/>
        </a:prstGeom>
      </dgm:spPr>
    </dgm:pt>
    <dgm:pt modelId="{8E682D12-1046-477D-B1CE-130FCE08871D}" type="pres">
      <dgm:prSet presAssocID="{AE25DD61-26E5-4027-BC5A-4F1909C143C9}" presName="negativeSpace" presStyleCnt="0"/>
      <dgm:spPr/>
    </dgm:pt>
    <dgm:pt modelId="{F2C7A92B-AA9B-49A6-8608-7E291439CE96}" type="pres">
      <dgm:prSet presAssocID="{AE25DD61-26E5-4027-BC5A-4F1909C143C9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54ED9FC9-DDE3-4B7A-9AF8-D47B520E7623}" type="pres">
      <dgm:prSet presAssocID="{6CDB9462-43D6-49C1-B8A3-4D099A695C44}" presName="spaceBetweenRectangles" presStyleCnt="0"/>
      <dgm:spPr/>
    </dgm:pt>
    <dgm:pt modelId="{5B253221-A511-443D-A345-A7A8CE169CFB}" type="pres">
      <dgm:prSet presAssocID="{1DFD9050-7626-4520-96DA-74F74D603B50}" presName="parentLin" presStyleCnt="0"/>
      <dgm:spPr/>
    </dgm:pt>
    <dgm:pt modelId="{35B9CA78-89EB-4950-BE9B-411B07EC6A2A}" type="pres">
      <dgm:prSet presAssocID="{1DFD9050-7626-4520-96DA-74F74D603B50}" presName="parentLeftMargin" presStyleLbl="node1" presStyleIdx="0" presStyleCnt="5"/>
      <dgm:spPr/>
    </dgm:pt>
    <dgm:pt modelId="{3036670F-0376-41D4-9683-13BFC22C20A4}" type="pres">
      <dgm:prSet presAssocID="{1DFD9050-7626-4520-96DA-74F74D603B50}" presName="parentText" presStyleLbl="node1" presStyleIdx="1" presStyleCnt="5" custScaleX="142857" custScaleY="164165">
        <dgm:presLayoutVars>
          <dgm:chMax val="0"/>
          <dgm:bulletEnabled val="1"/>
        </dgm:presLayoutVars>
      </dgm:prSet>
      <dgm:spPr/>
    </dgm:pt>
    <dgm:pt modelId="{751BC96B-ED21-43A2-9C42-E5D82C81B2C7}" type="pres">
      <dgm:prSet presAssocID="{1DFD9050-7626-4520-96DA-74F74D603B50}" presName="negativeSpace" presStyleCnt="0"/>
      <dgm:spPr/>
    </dgm:pt>
    <dgm:pt modelId="{6D9AAA88-ED93-41A4-8DFE-09595182638D}" type="pres">
      <dgm:prSet presAssocID="{1DFD9050-7626-4520-96DA-74F74D603B50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5654EF8C-04F0-4EE1-A0FF-9E840921DF92}" type="pres">
      <dgm:prSet presAssocID="{19657465-6E11-4CF5-960C-99BAFF29372A}" presName="spaceBetweenRectangles" presStyleCnt="0"/>
      <dgm:spPr/>
    </dgm:pt>
    <dgm:pt modelId="{0AB83CC2-E3E5-45BC-812C-A4592783BFF1}" type="pres">
      <dgm:prSet presAssocID="{8D319885-D671-4BF0-9A26-30186224765F}" presName="parentLin" presStyleCnt="0"/>
      <dgm:spPr/>
    </dgm:pt>
    <dgm:pt modelId="{50082B78-7E97-46D3-8D1C-98CC77E40816}" type="pres">
      <dgm:prSet presAssocID="{8D319885-D671-4BF0-9A26-30186224765F}" presName="parentLeftMargin" presStyleLbl="node1" presStyleIdx="1" presStyleCnt="5"/>
      <dgm:spPr/>
    </dgm:pt>
    <dgm:pt modelId="{35CBB785-3FF9-436F-82C7-E90FBD424979}" type="pres">
      <dgm:prSet presAssocID="{8D319885-D671-4BF0-9A26-30186224765F}" presName="parentText" presStyleLbl="node1" presStyleIdx="2" presStyleCnt="5" custScaleX="142857" custScaleY="147145" custLinFactNeighborX="515" custLinFactNeighborY="-6995">
        <dgm:presLayoutVars>
          <dgm:chMax val="0"/>
          <dgm:bulletEnabled val="1"/>
        </dgm:presLayoutVars>
      </dgm:prSet>
      <dgm:spPr/>
    </dgm:pt>
    <dgm:pt modelId="{455839CB-DE8C-446F-A8B0-FB42777828CD}" type="pres">
      <dgm:prSet presAssocID="{8D319885-D671-4BF0-9A26-30186224765F}" presName="negativeSpace" presStyleCnt="0"/>
      <dgm:spPr/>
    </dgm:pt>
    <dgm:pt modelId="{8A153490-54C0-496E-B130-E07E3438B66F}" type="pres">
      <dgm:prSet presAssocID="{8D319885-D671-4BF0-9A26-30186224765F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01612345-D5C2-42E9-B12A-D03E4E35F5CF}" type="pres">
      <dgm:prSet presAssocID="{07846D6E-BFB2-461E-9731-AA597FDD3C5A}" presName="spaceBetweenRectangles" presStyleCnt="0"/>
      <dgm:spPr/>
    </dgm:pt>
    <dgm:pt modelId="{E1D5FC44-6458-42FB-853D-7E5CCE55AD16}" type="pres">
      <dgm:prSet presAssocID="{3FDD1784-2D4B-4BC1-A70E-025E241155AC}" presName="parentLin" presStyleCnt="0"/>
      <dgm:spPr/>
    </dgm:pt>
    <dgm:pt modelId="{3D21A8D7-99AC-4255-A35A-FBB6A68B1F67}" type="pres">
      <dgm:prSet presAssocID="{3FDD1784-2D4B-4BC1-A70E-025E241155AC}" presName="parentLeftMargin" presStyleLbl="node1" presStyleIdx="2" presStyleCnt="5"/>
      <dgm:spPr/>
    </dgm:pt>
    <dgm:pt modelId="{842EAE21-A2F3-4EBB-913F-D10C60E98E1E}" type="pres">
      <dgm:prSet presAssocID="{3FDD1784-2D4B-4BC1-A70E-025E241155AC}" presName="parentText" presStyleLbl="node1" presStyleIdx="3" presStyleCnt="5" custScaleX="142857" custScaleY="155600">
        <dgm:presLayoutVars>
          <dgm:chMax val="0"/>
          <dgm:bulletEnabled val="1"/>
        </dgm:presLayoutVars>
      </dgm:prSet>
      <dgm:spPr/>
    </dgm:pt>
    <dgm:pt modelId="{E2DB6B3F-ADEA-476C-BA8E-77C762993559}" type="pres">
      <dgm:prSet presAssocID="{3FDD1784-2D4B-4BC1-A70E-025E241155AC}" presName="negativeSpace" presStyleCnt="0"/>
      <dgm:spPr/>
    </dgm:pt>
    <dgm:pt modelId="{B39F3EB9-BC1F-4228-A3E0-D2A1BA20422A}" type="pres">
      <dgm:prSet presAssocID="{3FDD1784-2D4B-4BC1-A70E-025E241155AC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0CBAEEA3-F2D7-4E9A-B397-31FB58C57ED4}" type="pres">
      <dgm:prSet presAssocID="{14F83258-20F2-4F7F-B577-33ABDC37F557}" presName="spaceBetweenRectangles" presStyleCnt="0"/>
      <dgm:spPr/>
    </dgm:pt>
    <dgm:pt modelId="{14107855-B6A0-4250-91AB-EBC03E72BD06}" type="pres">
      <dgm:prSet presAssocID="{34BA5B2A-7C5F-4869-8EB6-859FF124126A}" presName="parentLin" presStyleCnt="0"/>
      <dgm:spPr/>
    </dgm:pt>
    <dgm:pt modelId="{F01D2355-609E-4BB4-9284-41841168D6F3}" type="pres">
      <dgm:prSet presAssocID="{34BA5B2A-7C5F-4869-8EB6-859FF124126A}" presName="parentLeftMargin" presStyleLbl="node1" presStyleIdx="3" presStyleCnt="5"/>
      <dgm:spPr/>
    </dgm:pt>
    <dgm:pt modelId="{680EC960-453A-4B08-A205-76B9D5AABD5F}" type="pres">
      <dgm:prSet presAssocID="{34BA5B2A-7C5F-4869-8EB6-859FF124126A}" presName="parentText" presStyleLbl="node1" presStyleIdx="4" presStyleCnt="5" custScaleX="136028" custScaleY="191589">
        <dgm:presLayoutVars>
          <dgm:chMax val="0"/>
          <dgm:bulletEnabled val="1"/>
        </dgm:presLayoutVars>
      </dgm:prSet>
      <dgm:spPr/>
    </dgm:pt>
    <dgm:pt modelId="{982FEB0C-7A91-4F11-ADAF-D09F4A240A1C}" type="pres">
      <dgm:prSet presAssocID="{34BA5B2A-7C5F-4869-8EB6-859FF124126A}" presName="negativeSpace" presStyleCnt="0"/>
      <dgm:spPr/>
    </dgm:pt>
    <dgm:pt modelId="{DC90729C-A0B6-4697-8A25-6644961937F8}" type="pres">
      <dgm:prSet presAssocID="{34BA5B2A-7C5F-4869-8EB6-859FF124126A}" presName="childText" presStyleLbl="conFgAcc1" presStyleIdx="4" presStyleCnt="5">
        <dgm:presLayoutVars>
          <dgm:bulletEnabled val="1"/>
        </dgm:presLayoutVars>
      </dgm:prSet>
      <dgm:spPr>
        <a:xfrm>
          <a:off x="0" y="3996122"/>
          <a:ext cx="7953375" cy="352800"/>
        </a:xfrm>
        <a:prstGeom prst="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</dgm:ptLst>
  <dgm:cxnLst>
    <dgm:cxn modelId="{BB915121-17D0-4E37-933C-EA49B11D5303}" type="presOf" srcId="{3FDD1784-2D4B-4BC1-A70E-025E241155AC}" destId="{3D21A8D7-99AC-4255-A35A-FBB6A68B1F67}" srcOrd="0" destOrd="0" presId="urn:microsoft.com/office/officeart/2005/8/layout/list1"/>
    <dgm:cxn modelId="{FB317E36-1D27-4B08-8F2D-9AD76AF4A09A}" type="presOf" srcId="{3FDD1784-2D4B-4BC1-A70E-025E241155AC}" destId="{842EAE21-A2F3-4EBB-913F-D10C60E98E1E}" srcOrd="1" destOrd="0" presId="urn:microsoft.com/office/officeart/2005/8/layout/list1"/>
    <dgm:cxn modelId="{E73ECA3A-E476-436D-9C20-95E9773C874F}" srcId="{19F9DAA9-A492-4E62-B777-650E1B798C95}" destId="{34BA5B2A-7C5F-4869-8EB6-859FF124126A}" srcOrd="4" destOrd="0" parTransId="{0542A49B-2D0F-4FAC-BA26-25061E434AC0}" sibTransId="{DBB0C2FD-45EE-45F0-9748-42D36ACAC32C}"/>
    <dgm:cxn modelId="{48A8014A-8065-49D7-BFAE-196671620EFA}" type="presOf" srcId="{8D319885-D671-4BF0-9A26-30186224765F}" destId="{50082B78-7E97-46D3-8D1C-98CC77E40816}" srcOrd="0" destOrd="0" presId="urn:microsoft.com/office/officeart/2005/8/layout/list1"/>
    <dgm:cxn modelId="{15C6CE7F-BB0C-4F48-B64A-22A7CC0687BD}" srcId="{19F9DAA9-A492-4E62-B777-650E1B798C95}" destId="{1DFD9050-7626-4520-96DA-74F74D603B50}" srcOrd="1" destOrd="0" parTransId="{7DF757F7-088E-4BF3-BF98-724D7D887F7F}" sibTransId="{19657465-6E11-4CF5-960C-99BAFF29372A}"/>
    <dgm:cxn modelId="{62D02782-691C-4FC7-9F45-3B46BCBE1704}" srcId="{19F9DAA9-A492-4E62-B777-650E1B798C95}" destId="{8D319885-D671-4BF0-9A26-30186224765F}" srcOrd="2" destOrd="0" parTransId="{57EC2FA3-F753-4912-8F69-ACFEEE5B1FE9}" sibTransId="{07846D6E-BFB2-461E-9731-AA597FDD3C5A}"/>
    <dgm:cxn modelId="{BCDCBE89-8A73-4F22-A18A-48FAB7FED2C2}" type="presOf" srcId="{1DFD9050-7626-4520-96DA-74F74D603B50}" destId="{3036670F-0376-41D4-9683-13BFC22C20A4}" srcOrd="1" destOrd="0" presId="urn:microsoft.com/office/officeart/2005/8/layout/list1"/>
    <dgm:cxn modelId="{B5CF798D-B5FD-40FF-8432-9F9CD30401A0}" srcId="{19F9DAA9-A492-4E62-B777-650E1B798C95}" destId="{3FDD1784-2D4B-4BC1-A70E-025E241155AC}" srcOrd="3" destOrd="0" parTransId="{CAA89C51-1866-4794-8D87-B29B2EE7C508}" sibTransId="{14F83258-20F2-4F7F-B577-33ABDC37F557}"/>
    <dgm:cxn modelId="{DE55D99E-F7A4-4F3D-9993-FEA67C3CFDE8}" type="presOf" srcId="{34BA5B2A-7C5F-4869-8EB6-859FF124126A}" destId="{F01D2355-609E-4BB4-9284-41841168D6F3}" srcOrd="0" destOrd="0" presId="urn:microsoft.com/office/officeart/2005/8/layout/list1"/>
    <dgm:cxn modelId="{320130AF-A98A-40DB-9648-92E3EF797F30}" type="presOf" srcId="{34BA5B2A-7C5F-4869-8EB6-859FF124126A}" destId="{680EC960-453A-4B08-A205-76B9D5AABD5F}" srcOrd="1" destOrd="0" presId="urn:microsoft.com/office/officeart/2005/8/layout/list1"/>
    <dgm:cxn modelId="{F3313AB4-2F1F-49E4-BD40-2DF139A93746}" type="presOf" srcId="{AE25DD61-26E5-4027-BC5A-4F1909C143C9}" destId="{3D99DD8F-E391-43A2-909F-FE7BCDB6B6EA}" srcOrd="0" destOrd="0" presId="urn:microsoft.com/office/officeart/2005/8/layout/list1"/>
    <dgm:cxn modelId="{ED397BCD-A2E6-4FB8-978C-2B1AA696F1A2}" type="presOf" srcId="{1DFD9050-7626-4520-96DA-74F74D603B50}" destId="{35B9CA78-89EB-4950-BE9B-411B07EC6A2A}" srcOrd="0" destOrd="0" presId="urn:microsoft.com/office/officeart/2005/8/layout/list1"/>
    <dgm:cxn modelId="{E46705DD-9B26-4747-B930-231E18D736AC}" type="presOf" srcId="{19F9DAA9-A492-4E62-B777-650E1B798C95}" destId="{3E050CFA-EDFD-45BD-8041-727968E665F8}" srcOrd="0" destOrd="0" presId="urn:microsoft.com/office/officeart/2005/8/layout/list1"/>
    <dgm:cxn modelId="{85DDB9EE-EBDE-4341-A0C5-B3DFBBB6C935}" type="presOf" srcId="{8D319885-D671-4BF0-9A26-30186224765F}" destId="{35CBB785-3FF9-436F-82C7-E90FBD424979}" srcOrd="1" destOrd="0" presId="urn:microsoft.com/office/officeart/2005/8/layout/list1"/>
    <dgm:cxn modelId="{2DD530EF-594B-4321-BFDD-06597BF8E382}" type="presOf" srcId="{AE25DD61-26E5-4027-BC5A-4F1909C143C9}" destId="{79EC1177-63D4-48EB-934B-2FC58451BAF0}" srcOrd="1" destOrd="0" presId="urn:microsoft.com/office/officeart/2005/8/layout/list1"/>
    <dgm:cxn modelId="{954818FB-22F2-4B93-918D-2C7980E5892D}" srcId="{19F9DAA9-A492-4E62-B777-650E1B798C95}" destId="{AE25DD61-26E5-4027-BC5A-4F1909C143C9}" srcOrd="0" destOrd="0" parTransId="{D9F6C508-F2BA-435B-8AB2-99FB0ECDC6D2}" sibTransId="{6CDB9462-43D6-49C1-B8A3-4D099A695C44}"/>
    <dgm:cxn modelId="{AC23A7F2-4EE8-4BE0-9ABC-347D9116097B}" type="presParOf" srcId="{3E050CFA-EDFD-45BD-8041-727968E665F8}" destId="{56E6C342-4A0C-4476-A92E-48321328477C}" srcOrd="0" destOrd="0" presId="urn:microsoft.com/office/officeart/2005/8/layout/list1"/>
    <dgm:cxn modelId="{B2C583F5-C5A1-4016-9182-6DB94F3B5256}" type="presParOf" srcId="{56E6C342-4A0C-4476-A92E-48321328477C}" destId="{3D99DD8F-E391-43A2-909F-FE7BCDB6B6EA}" srcOrd="0" destOrd="0" presId="urn:microsoft.com/office/officeart/2005/8/layout/list1"/>
    <dgm:cxn modelId="{6F935903-6FE2-4F52-97F9-A369144CFAC1}" type="presParOf" srcId="{56E6C342-4A0C-4476-A92E-48321328477C}" destId="{79EC1177-63D4-48EB-934B-2FC58451BAF0}" srcOrd="1" destOrd="0" presId="urn:microsoft.com/office/officeart/2005/8/layout/list1"/>
    <dgm:cxn modelId="{1B57B627-6741-43CE-B108-7B432D737770}" type="presParOf" srcId="{3E050CFA-EDFD-45BD-8041-727968E665F8}" destId="{8E682D12-1046-477D-B1CE-130FCE08871D}" srcOrd="1" destOrd="0" presId="urn:microsoft.com/office/officeart/2005/8/layout/list1"/>
    <dgm:cxn modelId="{FD30AB65-8430-4BAA-87DC-8A23DF7FCC52}" type="presParOf" srcId="{3E050CFA-EDFD-45BD-8041-727968E665F8}" destId="{F2C7A92B-AA9B-49A6-8608-7E291439CE96}" srcOrd="2" destOrd="0" presId="urn:microsoft.com/office/officeart/2005/8/layout/list1"/>
    <dgm:cxn modelId="{677FBE7A-F78E-4B5A-B4EA-DFE2238BAD0C}" type="presParOf" srcId="{3E050CFA-EDFD-45BD-8041-727968E665F8}" destId="{54ED9FC9-DDE3-4B7A-9AF8-D47B520E7623}" srcOrd="3" destOrd="0" presId="urn:microsoft.com/office/officeart/2005/8/layout/list1"/>
    <dgm:cxn modelId="{186EBA4D-BBB8-41C1-B41C-99D5FF53CCB8}" type="presParOf" srcId="{3E050CFA-EDFD-45BD-8041-727968E665F8}" destId="{5B253221-A511-443D-A345-A7A8CE169CFB}" srcOrd="4" destOrd="0" presId="urn:microsoft.com/office/officeart/2005/8/layout/list1"/>
    <dgm:cxn modelId="{E1CF12DA-52A8-42D4-BDD2-FEAC42844515}" type="presParOf" srcId="{5B253221-A511-443D-A345-A7A8CE169CFB}" destId="{35B9CA78-89EB-4950-BE9B-411B07EC6A2A}" srcOrd="0" destOrd="0" presId="urn:microsoft.com/office/officeart/2005/8/layout/list1"/>
    <dgm:cxn modelId="{635177A4-648F-4C92-99A0-C6381616AAA6}" type="presParOf" srcId="{5B253221-A511-443D-A345-A7A8CE169CFB}" destId="{3036670F-0376-41D4-9683-13BFC22C20A4}" srcOrd="1" destOrd="0" presId="urn:microsoft.com/office/officeart/2005/8/layout/list1"/>
    <dgm:cxn modelId="{C4B51A01-3170-45F2-92DD-7A1115C56716}" type="presParOf" srcId="{3E050CFA-EDFD-45BD-8041-727968E665F8}" destId="{751BC96B-ED21-43A2-9C42-E5D82C81B2C7}" srcOrd="5" destOrd="0" presId="urn:microsoft.com/office/officeart/2005/8/layout/list1"/>
    <dgm:cxn modelId="{2683DDE3-4C4C-49A7-849A-025E6DE80F93}" type="presParOf" srcId="{3E050CFA-EDFD-45BD-8041-727968E665F8}" destId="{6D9AAA88-ED93-41A4-8DFE-09595182638D}" srcOrd="6" destOrd="0" presId="urn:microsoft.com/office/officeart/2005/8/layout/list1"/>
    <dgm:cxn modelId="{A7C9803A-EA08-48F1-915F-834D8C4A8E9D}" type="presParOf" srcId="{3E050CFA-EDFD-45BD-8041-727968E665F8}" destId="{5654EF8C-04F0-4EE1-A0FF-9E840921DF92}" srcOrd="7" destOrd="0" presId="urn:microsoft.com/office/officeart/2005/8/layout/list1"/>
    <dgm:cxn modelId="{6BAB0D0B-5C75-46B8-A112-8B8823C49432}" type="presParOf" srcId="{3E050CFA-EDFD-45BD-8041-727968E665F8}" destId="{0AB83CC2-E3E5-45BC-812C-A4592783BFF1}" srcOrd="8" destOrd="0" presId="urn:microsoft.com/office/officeart/2005/8/layout/list1"/>
    <dgm:cxn modelId="{D8AABC85-DFD9-495A-B865-A5972D62A41F}" type="presParOf" srcId="{0AB83CC2-E3E5-45BC-812C-A4592783BFF1}" destId="{50082B78-7E97-46D3-8D1C-98CC77E40816}" srcOrd="0" destOrd="0" presId="urn:microsoft.com/office/officeart/2005/8/layout/list1"/>
    <dgm:cxn modelId="{84442959-7E34-4755-BE4C-069345AEBF8C}" type="presParOf" srcId="{0AB83CC2-E3E5-45BC-812C-A4592783BFF1}" destId="{35CBB785-3FF9-436F-82C7-E90FBD424979}" srcOrd="1" destOrd="0" presId="urn:microsoft.com/office/officeart/2005/8/layout/list1"/>
    <dgm:cxn modelId="{8BA9429F-82E1-4B41-A7D6-27226AE7FC5A}" type="presParOf" srcId="{3E050CFA-EDFD-45BD-8041-727968E665F8}" destId="{455839CB-DE8C-446F-A8B0-FB42777828CD}" srcOrd="9" destOrd="0" presId="urn:microsoft.com/office/officeart/2005/8/layout/list1"/>
    <dgm:cxn modelId="{DED80AC2-9A50-4CF1-B8A1-732A05D5948E}" type="presParOf" srcId="{3E050CFA-EDFD-45BD-8041-727968E665F8}" destId="{8A153490-54C0-496E-B130-E07E3438B66F}" srcOrd="10" destOrd="0" presId="urn:microsoft.com/office/officeart/2005/8/layout/list1"/>
    <dgm:cxn modelId="{9CDE019E-E525-4A38-B6E3-A53259A1BBE4}" type="presParOf" srcId="{3E050CFA-EDFD-45BD-8041-727968E665F8}" destId="{01612345-D5C2-42E9-B12A-D03E4E35F5CF}" srcOrd="11" destOrd="0" presId="urn:microsoft.com/office/officeart/2005/8/layout/list1"/>
    <dgm:cxn modelId="{946505E1-5C81-49AB-8662-0B852831727D}" type="presParOf" srcId="{3E050CFA-EDFD-45BD-8041-727968E665F8}" destId="{E1D5FC44-6458-42FB-853D-7E5CCE55AD16}" srcOrd="12" destOrd="0" presId="urn:microsoft.com/office/officeart/2005/8/layout/list1"/>
    <dgm:cxn modelId="{DB1B483B-C58A-4A59-97A1-B4B98DB48408}" type="presParOf" srcId="{E1D5FC44-6458-42FB-853D-7E5CCE55AD16}" destId="{3D21A8D7-99AC-4255-A35A-FBB6A68B1F67}" srcOrd="0" destOrd="0" presId="urn:microsoft.com/office/officeart/2005/8/layout/list1"/>
    <dgm:cxn modelId="{5669BB73-2609-4C78-BF1B-53781AE033A1}" type="presParOf" srcId="{E1D5FC44-6458-42FB-853D-7E5CCE55AD16}" destId="{842EAE21-A2F3-4EBB-913F-D10C60E98E1E}" srcOrd="1" destOrd="0" presId="urn:microsoft.com/office/officeart/2005/8/layout/list1"/>
    <dgm:cxn modelId="{D5780164-BD77-4905-BE78-90AA9BFFC34D}" type="presParOf" srcId="{3E050CFA-EDFD-45BD-8041-727968E665F8}" destId="{E2DB6B3F-ADEA-476C-BA8E-77C762993559}" srcOrd="13" destOrd="0" presId="urn:microsoft.com/office/officeart/2005/8/layout/list1"/>
    <dgm:cxn modelId="{D268C898-BD3B-45A1-8911-CDA401D1CB56}" type="presParOf" srcId="{3E050CFA-EDFD-45BD-8041-727968E665F8}" destId="{B39F3EB9-BC1F-4228-A3E0-D2A1BA20422A}" srcOrd="14" destOrd="0" presId="urn:microsoft.com/office/officeart/2005/8/layout/list1"/>
    <dgm:cxn modelId="{30F98F1B-BAB0-4F32-8663-CB14701FE506}" type="presParOf" srcId="{3E050CFA-EDFD-45BD-8041-727968E665F8}" destId="{0CBAEEA3-F2D7-4E9A-B397-31FB58C57ED4}" srcOrd="15" destOrd="0" presId="urn:microsoft.com/office/officeart/2005/8/layout/list1"/>
    <dgm:cxn modelId="{8AABAA99-489F-4EE5-97B2-3C42F8402463}" type="presParOf" srcId="{3E050CFA-EDFD-45BD-8041-727968E665F8}" destId="{14107855-B6A0-4250-91AB-EBC03E72BD06}" srcOrd="16" destOrd="0" presId="urn:microsoft.com/office/officeart/2005/8/layout/list1"/>
    <dgm:cxn modelId="{96CFB49C-9318-4771-9404-28A63F0DB6EF}" type="presParOf" srcId="{14107855-B6A0-4250-91AB-EBC03E72BD06}" destId="{F01D2355-609E-4BB4-9284-41841168D6F3}" srcOrd="0" destOrd="0" presId="urn:microsoft.com/office/officeart/2005/8/layout/list1"/>
    <dgm:cxn modelId="{02E8D793-B5CE-4D2B-B1B1-4DAC27757FF1}" type="presParOf" srcId="{14107855-B6A0-4250-91AB-EBC03E72BD06}" destId="{680EC960-453A-4B08-A205-76B9D5AABD5F}" srcOrd="1" destOrd="0" presId="urn:microsoft.com/office/officeart/2005/8/layout/list1"/>
    <dgm:cxn modelId="{16D8764B-BD81-4213-B62E-379308D5499E}" type="presParOf" srcId="{3E050CFA-EDFD-45BD-8041-727968E665F8}" destId="{982FEB0C-7A91-4F11-ADAF-D09F4A240A1C}" srcOrd="17" destOrd="0" presId="urn:microsoft.com/office/officeart/2005/8/layout/list1"/>
    <dgm:cxn modelId="{7E1E5DEA-F351-4199-8CF2-32F2DD3E57FF}" type="presParOf" srcId="{3E050CFA-EDFD-45BD-8041-727968E665F8}" destId="{DC90729C-A0B6-4697-8A25-6644961937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9DAA9-A492-4E62-B777-650E1B798C9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D9050-7626-4520-96DA-74F74D603B50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Event timing</a:t>
          </a:r>
        </a:p>
      </dgm:t>
    </dgm:pt>
    <dgm:pt modelId="{7DF757F7-088E-4BF3-BF98-724D7D887F7F}" type="parTrans" cxnId="{15C6CE7F-BB0C-4F48-B64A-22A7CC0687BD}">
      <dgm:prSet/>
      <dgm:spPr/>
      <dgm:t>
        <a:bodyPr/>
        <a:lstStyle/>
        <a:p>
          <a:endParaRPr lang="en-US"/>
        </a:p>
      </dgm:t>
    </dgm:pt>
    <dgm:pt modelId="{19657465-6E11-4CF5-960C-99BAFF29372A}" type="sibTrans" cxnId="{15C6CE7F-BB0C-4F48-B64A-22A7CC0687BD}">
      <dgm:prSet/>
      <dgm:spPr/>
      <dgm:t>
        <a:bodyPr/>
        <a:lstStyle/>
        <a:p>
          <a:endParaRPr lang="en-US"/>
        </a:p>
      </dgm:t>
    </dgm:pt>
    <dgm:pt modelId="{3FDD1784-2D4B-4BC1-A70E-025E241155AC}">
      <dgm:prSet custT="1"/>
      <dgm:spPr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128016" tIns="73152" rIns="128016" bIns="73152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Event preparation</a:t>
          </a:r>
        </a:p>
      </dgm:t>
    </dgm:pt>
    <dgm:pt modelId="{CAA89C51-1866-4794-8D87-B29B2EE7C508}" type="parTrans" cxnId="{B5CF798D-B5FD-40FF-8432-9F9CD30401A0}">
      <dgm:prSet/>
      <dgm:spPr/>
      <dgm:t>
        <a:bodyPr/>
        <a:lstStyle/>
        <a:p>
          <a:endParaRPr lang="en-US"/>
        </a:p>
      </dgm:t>
    </dgm:pt>
    <dgm:pt modelId="{14F83258-20F2-4F7F-B577-33ABDC37F557}" type="sibTrans" cxnId="{B5CF798D-B5FD-40FF-8432-9F9CD30401A0}">
      <dgm:prSet/>
      <dgm:spPr/>
      <dgm:t>
        <a:bodyPr/>
        <a:lstStyle/>
        <a:p>
          <a:endParaRPr lang="en-US"/>
        </a:p>
      </dgm:t>
    </dgm:pt>
    <dgm:pt modelId="{8D319885-D671-4BF0-9A26-30186224765F}">
      <dgm:prSet phldrT="[Text]" custT="1"/>
      <dgm:spPr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128016" tIns="73152" rIns="128016" bIns="73152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Event duration</a:t>
          </a:r>
        </a:p>
      </dgm:t>
    </dgm:pt>
    <dgm:pt modelId="{07846D6E-BFB2-461E-9731-AA597FDD3C5A}" type="sibTrans" cxnId="{62D02782-691C-4FC7-9F45-3B46BCBE1704}">
      <dgm:prSet/>
      <dgm:spPr/>
      <dgm:t>
        <a:bodyPr/>
        <a:lstStyle/>
        <a:p>
          <a:endParaRPr lang="en-US"/>
        </a:p>
      </dgm:t>
    </dgm:pt>
    <dgm:pt modelId="{57EC2FA3-F753-4912-8F69-ACFEEE5B1FE9}" type="parTrans" cxnId="{62D02782-691C-4FC7-9F45-3B46BCBE1704}">
      <dgm:prSet/>
      <dgm:spPr/>
      <dgm:t>
        <a:bodyPr/>
        <a:lstStyle/>
        <a:p>
          <a:endParaRPr lang="en-US"/>
        </a:p>
      </dgm:t>
    </dgm:pt>
    <dgm:pt modelId="{6DB995D1-2528-4171-9E81-FB98A1635172}">
      <dgm:prSet custT="1"/>
      <dgm:spPr/>
      <dgm:t>
        <a:bodyPr/>
        <a:lstStyle/>
        <a:p>
          <a:r>
            <a:rPr lang="en-US" sz="1500" dirty="0"/>
            <a:t>Mid-week is optimal;</a:t>
          </a:r>
          <a:br>
            <a:rPr lang="en-US" sz="1500" dirty="0"/>
          </a:br>
          <a:r>
            <a:rPr lang="en-US" sz="1500" dirty="0"/>
            <a:t>avoid Fridays &amp; weekends</a:t>
          </a:r>
        </a:p>
      </dgm:t>
    </dgm:pt>
    <dgm:pt modelId="{6888C0EB-BCD8-4098-8E0F-CA1101A98A89}" type="parTrans" cxnId="{D74207A2-681F-479F-A62F-FA66FACBFA4E}">
      <dgm:prSet/>
      <dgm:spPr/>
      <dgm:t>
        <a:bodyPr/>
        <a:lstStyle/>
        <a:p>
          <a:endParaRPr lang="en-US"/>
        </a:p>
      </dgm:t>
    </dgm:pt>
    <dgm:pt modelId="{52EEBD52-2D6F-4FD8-B45A-7E052F62B164}" type="sibTrans" cxnId="{D74207A2-681F-479F-A62F-FA66FACBFA4E}">
      <dgm:prSet/>
      <dgm:spPr/>
      <dgm:t>
        <a:bodyPr/>
        <a:lstStyle/>
        <a:p>
          <a:endParaRPr lang="en-US"/>
        </a:p>
      </dgm:t>
    </dgm:pt>
    <dgm:pt modelId="{C2A87F14-6840-4390-9D73-D9171FF13C39}">
      <dgm:prSet custT="1"/>
      <dgm:spPr/>
      <dgm:t>
        <a:bodyPr/>
        <a:lstStyle/>
        <a:p>
          <a:r>
            <a:rPr lang="en-US" sz="1500" dirty="0"/>
            <a:t>Be mindful of all holidays</a:t>
          </a:r>
        </a:p>
      </dgm:t>
    </dgm:pt>
    <dgm:pt modelId="{A168F32D-852D-4617-A007-45CBDCB2835A}" type="parTrans" cxnId="{233FD48A-F725-470D-8FC9-BD784ECAD5C4}">
      <dgm:prSet/>
      <dgm:spPr/>
      <dgm:t>
        <a:bodyPr/>
        <a:lstStyle/>
        <a:p>
          <a:endParaRPr lang="en-US"/>
        </a:p>
      </dgm:t>
    </dgm:pt>
    <dgm:pt modelId="{2BB52454-FF5F-4D3E-94E6-812F4B815314}" type="sibTrans" cxnId="{233FD48A-F725-470D-8FC9-BD784ECAD5C4}">
      <dgm:prSet/>
      <dgm:spPr/>
      <dgm:t>
        <a:bodyPr/>
        <a:lstStyle/>
        <a:p>
          <a:endParaRPr lang="en-US"/>
        </a:p>
      </dgm:t>
    </dgm:pt>
    <dgm:pt modelId="{44DD20F2-FE7C-4963-8A27-4265513AB894}">
      <dgm:prSet custT="1"/>
      <dgm:spPr/>
      <dgm:t>
        <a:bodyPr/>
        <a:lstStyle/>
        <a:p>
          <a:endParaRPr lang="en-US" sz="1500" dirty="0"/>
        </a:p>
      </dgm:t>
    </dgm:pt>
    <dgm:pt modelId="{0A7FE9F4-AB56-45C9-8954-9B4F3AB46E86}" type="parTrans" cxnId="{C14CAC64-4D29-400D-B8B4-1FBE1E2DDBE3}">
      <dgm:prSet/>
      <dgm:spPr/>
      <dgm:t>
        <a:bodyPr/>
        <a:lstStyle/>
        <a:p>
          <a:endParaRPr lang="en-US"/>
        </a:p>
      </dgm:t>
    </dgm:pt>
    <dgm:pt modelId="{C576ACA2-80A4-4EEF-8468-3EB2254B4F41}" type="sibTrans" cxnId="{C14CAC64-4D29-400D-B8B4-1FBE1E2DDBE3}">
      <dgm:prSet/>
      <dgm:spPr/>
      <dgm:t>
        <a:bodyPr/>
        <a:lstStyle/>
        <a:p>
          <a:endParaRPr lang="en-US"/>
        </a:p>
      </dgm:t>
    </dgm:pt>
    <dgm:pt modelId="{849BAC9D-56FD-44D8-9D44-39F5782BB9CA}">
      <dgm:prSet custT="1"/>
      <dgm:spPr/>
      <dgm:t>
        <a:bodyPr/>
        <a:lstStyle/>
        <a:p>
          <a:r>
            <a:rPr lang="en-US" sz="1500" dirty="0"/>
            <a:t>Limit your event to 60 minutes</a:t>
          </a:r>
          <a:br>
            <a:rPr lang="en-US" sz="1500" dirty="0"/>
          </a:br>
          <a:endParaRPr lang="en-US" sz="1500" dirty="0"/>
        </a:p>
      </dgm:t>
    </dgm:pt>
    <dgm:pt modelId="{580C25BD-ABF2-42A9-BE0C-7CA354AFA25B}" type="parTrans" cxnId="{966601C8-E4F5-4988-9C23-E53BCF0B1CA5}">
      <dgm:prSet/>
      <dgm:spPr/>
      <dgm:t>
        <a:bodyPr/>
        <a:lstStyle/>
        <a:p>
          <a:endParaRPr lang="en-US"/>
        </a:p>
      </dgm:t>
    </dgm:pt>
    <dgm:pt modelId="{0A335A05-E2F1-488C-B355-25EBFEDD97EE}" type="sibTrans" cxnId="{966601C8-E4F5-4988-9C23-E53BCF0B1CA5}">
      <dgm:prSet/>
      <dgm:spPr/>
      <dgm:t>
        <a:bodyPr/>
        <a:lstStyle/>
        <a:p>
          <a:endParaRPr lang="en-US"/>
        </a:p>
      </dgm:t>
    </dgm:pt>
    <dgm:pt modelId="{266549BC-4E07-4B0E-A8DE-FA02D6A82F6F}">
      <dgm:prSet custT="1"/>
      <dgm:spPr/>
      <dgm:t>
        <a:bodyPr/>
        <a:lstStyle/>
        <a:p>
          <a:r>
            <a:rPr lang="en-US" sz="1500" dirty="0"/>
            <a:t>If your event will be longer than 60 minutes, consider dividing into 2+ sessions</a:t>
          </a:r>
        </a:p>
      </dgm:t>
    </dgm:pt>
    <dgm:pt modelId="{7F610F2F-8583-4AD8-9968-68264ABDBE7C}" type="parTrans" cxnId="{1F18F352-8312-4FB9-B822-4542F9E389DE}">
      <dgm:prSet/>
      <dgm:spPr/>
      <dgm:t>
        <a:bodyPr/>
        <a:lstStyle/>
        <a:p>
          <a:endParaRPr lang="en-US"/>
        </a:p>
      </dgm:t>
    </dgm:pt>
    <dgm:pt modelId="{D19AF122-8D49-41FF-A3EA-D63CF129F6B4}" type="sibTrans" cxnId="{1F18F352-8312-4FB9-B822-4542F9E389DE}">
      <dgm:prSet/>
      <dgm:spPr/>
      <dgm:t>
        <a:bodyPr/>
        <a:lstStyle/>
        <a:p>
          <a:endParaRPr lang="en-US"/>
        </a:p>
      </dgm:t>
    </dgm:pt>
    <dgm:pt modelId="{7A819E6A-C3F2-4FDC-A202-3E640224BF4F}">
      <dgm:prSet custT="1"/>
      <dgm:spPr/>
      <dgm:t>
        <a:bodyPr/>
        <a:lstStyle/>
        <a:p>
          <a:r>
            <a:rPr lang="en-US" sz="1500" dirty="0"/>
            <a:t>Launch your event at least 15 minutes early to allow speakers and host(s) to “meet &amp; greet”</a:t>
          </a:r>
        </a:p>
      </dgm:t>
    </dgm:pt>
    <dgm:pt modelId="{3195483C-913A-4445-817F-C419688E4D57}" type="parTrans" cxnId="{F7F1B3CB-C28E-4B0B-9903-2B1307CCF8DA}">
      <dgm:prSet/>
      <dgm:spPr/>
      <dgm:t>
        <a:bodyPr/>
        <a:lstStyle/>
        <a:p>
          <a:endParaRPr lang="en-US"/>
        </a:p>
      </dgm:t>
    </dgm:pt>
    <dgm:pt modelId="{123F9753-5786-4C6B-A6ED-EEEDE5A3E3F2}" type="sibTrans" cxnId="{F7F1B3CB-C28E-4B0B-9903-2B1307CCF8DA}">
      <dgm:prSet/>
      <dgm:spPr/>
      <dgm:t>
        <a:bodyPr/>
        <a:lstStyle/>
        <a:p>
          <a:endParaRPr lang="en-US"/>
        </a:p>
      </dgm:t>
    </dgm:pt>
    <dgm:pt modelId="{B23E998A-6A38-46FE-A037-4D3829986A18}">
      <dgm:prSet custT="1"/>
      <dgm:spPr/>
      <dgm:t>
        <a:bodyPr/>
        <a:lstStyle/>
        <a:p>
          <a:endParaRPr lang="en-US" sz="1500" dirty="0"/>
        </a:p>
      </dgm:t>
    </dgm:pt>
    <dgm:pt modelId="{4E173DE5-4BA4-4C29-BC39-2EF9D91BF0C3}" type="parTrans" cxnId="{D53656F8-615A-4B79-9C7E-F632BF6C8D0D}">
      <dgm:prSet/>
      <dgm:spPr/>
      <dgm:t>
        <a:bodyPr/>
        <a:lstStyle/>
        <a:p>
          <a:endParaRPr lang="en-US"/>
        </a:p>
      </dgm:t>
    </dgm:pt>
    <dgm:pt modelId="{A6D2D9A2-7079-4D32-AD82-F422A72CE96E}" type="sibTrans" cxnId="{D53656F8-615A-4B79-9C7E-F632BF6C8D0D}">
      <dgm:prSet/>
      <dgm:spPr/>
      <dgm:t>
        <a:bodyPr/>
        <a:lstStyle/>
        <a:p>
          <a:endParaRPr lang="en-US"/>
        </a:p>
      </dgm:t>
    </dgm:pt>
    <dgm:pt modelId="{87686D78-0CE8-4233-B87F-129322D55771}">
      <dgm:prSet custT="1"/>
      <dgm:spPr/>
      <dgm:t>
        <a:bodyPr/>
        <a:lstStyle/>
        <a:p>
          <a:r>
            <a:rPr lang="en-US" sz="1500" dirty="0"/>
            <a:t>Designate both a program host, and a technical lead, as well as back-ups should any issues arise</a:t>
          </a:r>
        </a:p>
      </dgm:t>
    </dgm:pt>
    <dgm:pt modelId="{ECAD5234-273C-4040-AD46-346B286EF95F}" type="parTrans" cxnId="{849E07AA-7AD9-450B-ABD5-8BBECD5AB662}">
      <dgm:prSet/>
      <dgm:spPr/>
      <dgm:t>
        <a:bodyPr/>
        <a:lstStyle/>
        <a:p>
          <a:endParaRPr lang="en-US"/>
        </a:p>
      </dgm:t>
    </dgm:pt>
    <dgm:pt modelId="{71E8F3E6-BD6A-4881-B3E6-B6CB20F3B449}" type="sibTrans" cxnId="{849E07AA-7AD9-450B-ABD5-8BBECD5AB662}">
      <dgm:prSet/>
      <dgm:spPr/>
      <dgm:t>
        <a:bodyPr/>
        <a:lstStyle/>
        <a:p>
          <a:endParaRPr lang="en-US"/>
        </a:p>
      </dgm:t>
    </dgm:pt>
    <dgm:pt modelId="{F52AC948-4E11-4288-B54E-CC4EE1109296}">
      <dgm:prSet custT="1"/>
      <dgm:spPr/>
      <dgm:t>
        <a:bodyPr/>
        <a:lstStyle/>
        <a:p>
          <a:r>
            <a:rPr lang="en-US" sz="1500" dirty="0"/>
            <a:t>As host, keep an alternate device handy in case of connectivity issues</a:t>
          </a:r>
        </a:p>
      </dgm:t>
    </dgm:pt>
    <dgm:pt modelId="{26FE80E4-0D97-4704-BE49-6CE0D4821A71}" type="parTrans" cxnId="{985FBDEC-9EBF-428E-88D7-ED8B07FD132B}">
      <dgm:prSet/>
      <dgm:spPr/>
      <dgm:t>
        <a:bodyPr/>
        <a:lstStyle/>
        <a:p>
          <a:endParaRPr lang="en-US"/>
        </a:p>
      </dgm:t>
    </dgm:pt>
    <dgm:pt modelId="{F7C44890-9D0E-4C70-AAA7-9C2A00C5BC89}" type="sibTrans" cxnId="{985FBDEC-9EBF-428E-88D7-ED8B07FD132B}">
      <dgm:prSet/>
      <dgm:spPr/>
      <dgm:t>
        <a:bodyPr/>
        <a:lstStyle/>
        <a:p>
          <a:endParaRPr lang="en-US"/>
        </a:p>
      </dgm:t>
    </dgm:pt>
    <dgm:pt modelId="{8AE71127-BD26-4BA2-ACC8-6136FEB3AB3F}">
      <dgm:prSet custT="1"/>
      <dgm:spPr/>
      <dgm:t>
        <a:bodyPr/>
        <a:lstStyle/>
        <a:p>
          <a:endParaRPr lang="en-US" sz="1500" dirty="0"/>
        </a:p>
      </dgm:t>
    </dgm:pt>
    <dgm:pt modelId="{28F6EB81-FE23-48A9-96D4-E6D410AE4CE2}" type="parTrans" cxnId="{FE38CF9C-F7EB-4EC2-B3BE-3614A24CD100}">
      <dgm:prSet/>
      <dgm:spPr/>
      <dgm:t>
        <a:bodyPr/>
        <a:lstStyle/>
        <a:p>
          <a:endParaRPr lang="en-US"/>
        </a:p>
      </dgm:t>
    </dgm:pt>
    <dgm:pt modelId="{52F1CE7B-9159-4FF5-BB4B-2B0755AFCCE5}" type="sibTrans" cxnId="{FE38CF9C-F7EB-4EC2-B3BE-3614A24CD100}">
      <dgm:prSet/>
      <dgm:spPr/>
      <dgm:t>
        <a:bodyPr/>
        <a:lstStyle/>
        <a:p>
          <a:endParaRPr lang="en-US"/>
        </a:p>
      </dgm:t>
    </dgm:pt>
    <dgm:pt modelId="{71A03213-07A0-435E-97A9-BA912FFA3964}">
      <dgm:prSet custT="1"/>
      <dgm:spPr/>
      <dgm:t>
        <a:bodyPr/>
        <a:lstStyle/>
        <a:p>
          <a:r>
            <a:rPr lang="en-US" sz="1500" dirty="0"/>
            <a:t>Offer a separate “practice session” when featuring a speaker/panelists to address logistics and program flow</a:t>
          </a:r>
        </a:p>
      </dgm:t>
    </dgm:pt>
    <dgm:pt modelId="{058A0B51-3461-414C-A554-03B6BBF6D508}" type="parTrans" cxnId="{7F4BB6BB-923B-462A-9D34-0BDF5FC3FE2B}">
      <dgm:prSet/>
      <dgm:spPr/>
      <dgm:t>
        <a:bodyPr/>
        <a:lstStyle/>
        <a:p>
          <a:endParaRPr lang="en-US"/>
        </a:p>
      </dgm:t>
    </dgm:pt>
    <dgm:pt modelId="{E2147BDC-BD09-425A-8262-A94257D3BF5B}" type="sibTrans" cxnId="{7F4BB6BB-923B-462A-9D34-0BDF5FC3FE2B}">
      <dgm:prSet/>
      <dgm:spPr/>
      <dgm:t>
        <a:bodyPr/>
        <a:lstStyle/>
        <a:p>
          <a:endParaRPr lang="en-US"/>
        </a:p>
      </dgm:t>
    </dgm:pt>
    <dgm:pt modelId="{5D44186C-6797-4279-9748-93B696A810C6}">
      <dgm:prSet custT="1"/>
      <dgm:spPr/>
      <dgm:t>
        <a:bodyPr/>
        <a:lstStyle/>
        <a:p>
          <a:endParaRPr lang="en-US" sz="1500" dirty="0"/>
        </a:p>
      </dgm:t>
    </dgm:pt>
    <dgm:pt modelId="{38A36790-DCCD-4672-AC11-9B24E1C81027}" type="parTrans" cxnId="{0CC3F59F-B423-444F-94A9-C9A28E637307}">
      <dgm:prSet/>
      <dgm:spPr/>
      <dgm:t>
        <a:bodyPr/>
        <a:lstStyle/>
        <a:p>
          <a:endParaRPr lang="en-US"/>
        </a:p>
      </dgm:t>
    </dgm:pt>
    <dgm:pt modelId="{71B0F175-9623-4B5C-B3AA-BEACCE9AD6C9}" type="sibTrans" cxnId="{0CC3F59F-B423-444F-94A9-C9A28E637307}">
      <dgm:prSet/>
      <dgm:spPr/>
      <dgm:t>
        <a:bodyPr/>
        <a:lstStyle/>
        <a:p>
          <a:endParaRPr lang="en-US"/>
        </a:p>
      </dgm:t>
    </dgm:pt>
    <dgm:pt modelId="{3ADBF0C0-AF4E-4158-8C3A-2C8BC3A412AE}">
      <dgm:prSet custT="1"/>
      <dgm:spPr/>
      <dgm:t>
        <a:bodyPr/>
        <a:lstStyle/>
        <a:p>
          <a:endParaRPr lang="en-US" sz="1500" dirty="0"/>
        </a:p>
      </dgm:t>
    </dgm:pt>
    <dgm:pt modelId="{35850A0A-A72D-4ACF-B220-7C8DBE438D30}" type="parTrans" cxnId="{D81F8551-22FC-47E5-98F8-07A44DC7C62A}">
      <dgm:prSet/>
      <dgm:spPr/>
      <dgm:t>
        <a:bodyPr/>
        <a:lstStyle/>
        <a:p>
          <a:endParaRPr lang="en-US"/>
        </a:p>
      </dgm:t>
    </dgm:pt>
    <dgm:pt modelId="{64675AF1-0869-4186-9938-694CE9F3F7B9}" type="sibTrans" cxnId="{D81F8551-22FC-47E5-98F8-07A44DC7C62A}">
      <dgm:prSet/>
      <dgm:spPr/>
      <dgm:t>
        <a:bodyPr/>
        <a:lstStyle/>
        <a:p>
          <a:endParaRPr lang="en-US"/>
        </a:p>
      </dgm:t>
    </dgm:pt>
    <dgm:pt modelId="{3D93F630-95B0-46A6-BC51-6C41DDD6CDCF}">
      <dgm:prSet custT="1"/>
      <dgm:spPr/>
      <dgm:t>
        <a:bodyPr/>
        <a:lstStyle/>
        <a:p>
          <a:r>
            <a:rPr lang="en-US" sz="1500" dirty="0"/>
            <a:t>Catch people before they sign off for the day – plan events for late afternoon or early evening</a:t>
          </a:r>
        </a:p>
      </dgm:t>
    </dgm:pt>
    <dgm:pt modelId="{DFE2CDA1-14B1-48A2-AC55-3A6A99B3EBD6}" type="parTrans" cxnId="{3F8097F9-FF97-40F1-8809-134E976474A3}">
      <dgm:prSet/>
      <dgm:spPr/>
      <dgm:t>
        <a:bodyPr/>
        <a:lstStyle/>
        <a:p>
          <a:endParaRPr lang="en-US"/>
        </a:p>
      </dgm:t>
    </dgm:pt>
    <dgm:pt modelId="{F95CFCA1-0EC9-47B1-A30A-CF805023FDBE}" type="sibTrans" cxnId="{3F8097F9-FF97-40F1-8809-134E976474A3}">
      <dgm:prSet/>
      <dgm:spPr/>
      <dgm:t>
        <a:bodyPr/>
        <a:lstStyle/>
        <a:p>
          <a:endParaRPr lang="en-US"/>
        </a:p>
      </dgm:t>
    </dgm:pt>
    <dgm:pt modelId="{FCAD0395-6527-4B0D-B360-D65957962840}">
      <dgm:prSet custT="1"/>
      <dgm:spPr/>
      <dgm:t>
        <a:bodyPr/>
        <a:lstStyle/>
        <a:p>
          <a:endParaRPr lang="en-US" sz="1500" dirty="0"/>
        </a:p>
      </dgm:t>
    </dgm:pt>
    <dgm:pt modelId="{B26DC58D-46C1-4092-B48E-FBA60C1A2CDB}" type="parTrans" cxnId="{E015D90C-7052-48BC-9E77-7940B3F497E6}">
      <dgm:prSet/>
      <dgm:spPr/>
      <dgm:t>
        <a:bodyPr/>
        <a:lstStyle/>
        <a:p>
          <a:endParaRPr lang="en-US"/>
        </a:p>
      </dgm:t>
    </dgm:pt>
    <dgm:pt modelId="{5E01353F-9A94-4ACB-A813-736A5765D041}" type="sibTrans" cxnId="{E015D90C-7052-48BC-9E77-7940B3F497E6}">
      <dgm:prSet/>
      <dgm:spPr/>
      <dgm:t>
        <a:bodyPr/>
        <a:lstStyle/>
        <a:p>
          <a:endParaRPr lang="en-US"/>
        </a:p>
      </dgm:t>
    </dgm:pt>
    <dgm:pt modelId="{292EDB07-99F8-4CFE-AEEC-B304D53AD832}">
      <dgm:prSet custT="1"/>
      <dgm:spPr/>
      <dgm:t>
        <a:bodyPr/>
        <a:lstStyle/>
        <a:p>
          <a:endParaRPr lang="en-US" sz="1500" dirty="0"/>
        </a:p>
      </dgm:t>
    </dgm:pt>
    <dgm:pt modelId="{B8DCD078-3624-430B-B498-269A3A9D9EF2}" type="parTrans" cxnId="{A094A8EC-8924-43B9-B2E7-E0AE4B3411F3}">
      <dgm:prSet/>
      <dgm:spPr/>
      <dgm:t>
        <a:bodyPr/>
        <a:lstStyle/>
        <a:p>
          <a:endParaRPr lang="en-US"/>
        </a:p>
      </dgm:t>
    </dgm:pt>
    <dgm:pt modelId="{77DA2374-06A2-4A5C-B289-9282FDB9F30B}" type="sibTrans" cxnId="{A094A8EC-8924-43B9-B2E7-E0AE4B3411F3}">
      <dgm:prSet/>
      <dgm:spPr/>
      <dgm:t>
        <a:bodyPr/>
        <a:lstStyle/>
        <a:p>
          <a:endParaRPr lang="en-US"/>
        </a:p>
      </dgm:t>
    </dgm:pt>
    <dgm:pt modelId="{55A5AAA4-5EFC-4A7C-8646-FA5F15F4E9AC}" type="pres">
      <dgm:prSet presAssocID="{19F9DAA9-A492-4E62-B777-650E1B798C95}" presName="Name0" presStyleCnt="0">
        <dgm:presLayoutVars>
          <dgm:dir/>
          <dgm:animLvl val="lvl"/>
          <dgm:resizeHandles val="exact"/>
        </dgm:presLayoutVars>
      </dgm:prSet>
      <dgm:spPr/>
    </dgm:pt>
    <dgm:pt modelId="{F2837FDE-5813-4660-B9D8-246069171A84}" type="pres">
      <dgm:prSet presAssocID="{1DFD9050-7626-4520-96DA-74F74D603B50}" presName="composite" presStyleCnt="0"/>
      <dgm:spPr/>
    </dgm:pt>
    <dgm:pt modelId="{7268592E-1080-467B-9A2F-CDF634C14170}" type="pres">
      <dgm:prSet presAssocID="{1DFD9050-7626-4520-96DA-74F74D603B5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301D0F3-208D-48C1-8F20-0B2B1284403A}" type="pres">
      <dgm:prSet presAssocID="{1DFD9050-7626-4520-96DA-74F74D603B50}" presName="desTx" presStyleLbl="alignAccFollowNode1" presStyleIdx="0" presStyleCnt="3">
        <dgm:presLayoutVars>
          <dgm:bulletEnabled val="1"/>
        </dgm:presLayoutVars>
      </dgm:prSet>
      <dgm:spPr/>
    </dgm:pt>
    <dgm:pt modelId="{625E5A8E-CDC3-4C79-8477-341D89D05B6B}" type="pres">
      <dgm:prSet presAssocID="{19657465-6E11-4CF5-960C-99BAFF29372A}" presName="space" presStyleCnt="0"/>
      <dgm:spPr/>
    </dgm:pt>
    <dgm:pt modelId="{32BEE4B4-8762-430D-803B-9EEA4408EC40}" type="pres">
      <dgm:prSet presAssocID="{8D319885-D671-4BF0-9A26-30186224765F}" presName="composite" presStyleCnt="0"/>
      <dgm:spPr/>
    </dgm:pt>
    <dgm:pt modelId="{0CD81D8C-A0FB-4375-A0ED-913E18AB2989}" type="pres">
      <dgm:prSet presAssocID="{8D319885-D671-4BF0-9A26-30186224765F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xfrm>
          <a:off x="2765040" y="263610"/>
          <a:ext cx="2423293" cy="969317"/>
        </a:xfrm>
        <a:prstGeom prst="rect">
          <a:avLst/>
        </a:prstGeom>
      </dgm:spPr>
    </dgm:pt>
    <dgm:pt modelId="{8DDA2F02-1BAB-44B4-AC9D-BE9A943F1A8F}" type="pres">
      <dgm:prSet presAssocID="{8D319885-D671-4BF0-9A26-30186224765F}" presName="desTx" presStyleLbl="alignAccFollowNode1" presStyleIdx="1" presStyleCnt="3">
        <dgm:presLayoutVars>
          <dgm:bulletEnabled val="1"/>
        </dgm:presLayoutVars>
      </dgm:prSet>
      <dgm:spPr/>
    </dgm:pt>
    <dgm:pt modelId="{3F9BCD27-E6FA-4757-854F-ABDB69B01C9D}" type="pres">
      <dgm:prSet presAssocID="{07846D6E-BFB2-461E-9731-AA597FDD3C5A}" presName="space" presStyleCnt="0"/>
      <dgm:spPr/>
    </dgm:pt>
    <dgm:pt modelId="{C34240E1-A26C-4F6E-84CD-1C62C60AF0EB}" type="pres">
      <dgm:prSet presAssocID="{3FDD1784-2D4B-4BC1-A70E-025E241155AC}" presName="composite" presStyleCnt="0"/>
      <dgm:spPr/>
    </dgm:pt>
    <dgm:pt modelId="{4B911B0F-7BD5-4F25-BC68-EFE8BE4D3C6A}" type="pres">
      <dgm:prSet presAssocID="{3FDD1784-2D4B-4BC1-A70E-025E241155AC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xfrm>
          <a:off x="5527595" y="263610"/>
          <a:ext cx="2423293" cy="969317"/>
        </a:xfrm>
        <a:prstGeom prst="rect">
          <a:avLst/>
        </a:prstGeom>
      </dgm:spPr>
    </dgm:pt>
    <dgm:pt modelId="{E0213432-8BAC-4546-A0A4-B79BD8D89338}" type="pres">
      <dgm:prSet presAssocID="{3FDD1784-2D4B-4BC1-A70E-025E241155A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FB32807-5B09-4DDD-A6D8-A6D189170B40}" type="presOf" srcId="{B23E998A-6A38-46FE-A037-4D3829986A18}" destId="{8DDA2F02-1BAB-44B4-AC9D-BE9A943F1A8F}" srcOrd="0" destOrd="2" presId="urn:microsoft.com/office/officeart/2005/8/layout/hList1"/>
    <dgm:cxn modelId="{1D1DEA09-81A7-4069-BA7E-718C9E6673E5}" type="presOf" srcId="{849BAC9D-56FD-44D8-9D44-39F5782BB9CA}" destId="{8DDA2F02-1BAB-44B4-AC9D-BE9A943F1A8F}" srcOrd="0" destOrd="0" presId="urn:microsoft.com/office/officeart/2005/8/layout/hList1"/>
    <dgm:cxn modelId="{E015D90C-7052-48BC-9E77-7940B3F497E6}" srcId="{1DFD9050-7626-4520-96DA-74F74D603B50}" destId="{FCAD0395-6527-4B0D-B360-D65957962840}" srcOrd="1" destOrd="0" parTransId="{B26DC58D-46C1-4092-B48E-FBA60C1A2CDB}" sibTransId="{5E01353F-9A94-4ACB-A813-736A5765D041}"/>
    <dgm:cxn modelId="{7AA3E53C-DBC8-4666-BE42-69C6A0D53079}" type="presOf" srcId="{6DB995D1-2528-4171-9E81-FB98A1635172}" destId="{5301D0F3-208D-48C1-8F20-0B2B1284403A}" srcOrd="0" destOrd="0" presId="urn:microsoft.com/office/officeart/2005/8/layout/hList1"/>
    <dgm:cxn modelId="{239DBF48-EDAA-40EA-9225-74D2BF4B78CF}" type="presOf" srcId="{266549BC-4E07-4B0E-A8DE-FA02D6A82F6F}" destId="{8DDA2F02-1BAB-44B4-AC9D-BE9A943F1A8F}" srcOrd="0" destOrd="1" presId="urn:microsoft.com/office/officeart/2005/8/layout/hList1"/>
    <dgm:cxn modelId="{68A5484B-F204-49D0-A142-5919E1FAA425}" type="presOf" srcId="{8AE71127-BD26-4BA2-ACC8-6136FEB3AB3F}" destId="{E0213432-8BAC-4546-A0A4-B79BD8D89338}" srcOrd="0" destOrd="1" presId="urn:microsoft.com/office/officeart/2005/8/layout/hList1"/>
    <dgm:cxn modelId="{ACA30B4E-22D7-4FCC-BD3E-F2F6428DE34F}" type="presOf" srcId="{7A819E6A-C3F2-4FDC-A202-3E640224BF4F}" destId="{8DDA2F02-1BAB-44B4-AC9D-BE9A943F1A8F}" srcOrd="0" destOrd="3" presId="urn:microsoft.com/office/officeart/2005/8/layout/hList1"/>
    <dgm:cxn modelId="{DAB03C50-69FD-4718-A347-8182A517FF73}" type="presOf" srcId="{87686D78-0CE8-4233-B87F-129322D55771}" destId="{E0213432-8BAC-4546-A0A4-B79BD8D89338}" srcOrd="0" destOrd="0" presId="urn:microsoft.com/office/officeart/2005/8/layout/hList1"/>
    <dgm:cxn modelId="{D81F8551-22FC-47E5-98F8-07A44DC7C62A}" srcId="{1DFD9050-7626-4520-96DA-74F74D603B50}" destId="{3ADBF0C0-AF4E-4158-8C3A-2C8BC3A412AE}" srcOrd="5" destOrd="0" parTransId="{35850A0A-A72D-4ACF-B220-7C8DBE438D30}" sibTransId="{64675AF1-0869-4186-9938-694CE9F3F7B9}"/>
    <dgm:cxn modelId="{1F18F352-8312-4FB9-B822-4542F9E389DE}" srcId="{8D319885-D671-4BF0-9A26-30186224765F}" destId="{266549BC-4E07-4B0E-A8DE-FA02D6A82F6F}" srcOrd="1" destOrd="0" parTransId="{7F610F2F-8583-4AD8-9968-68264ABDBE7C}" sibTransId="{D19AF122-8D49-41FF-A3EA-D63CF129F6B4}"/>
    <dgm:cxn modelId="{650A7E5E-6CFA-42A2-AA16-0BE09EC965BF}" type="presOf" srcId="{8D319885-D671-4BF0-9A26-30186224765F}" destId="{0CD81D8C-A0FB-4375-A0ED-913E18AB2989}" srcOrd="0" destOrd="0" presId="urn:microsoft.com/office/officeart/2005/8/layout/hList1"/>
    <dgm:cxn modelId="{C14CAC64-4D29-400D-B8B4-1FBE1E2DDBE3}" srcId="{1DFD9050-7626-4520-96DA-74F74D603B50}" destId="{44DD20F2-FE7C-4963-8A27-4265513AB894}" srcOrd="6" destOrd="0" parTransId="{0A7FE9F4-AB56-45C9-8954-9B4F3AB46E86}" sibTransId="{C576ACA2-80A4-4EEF-8468-3EB2254B4F41}"/>
    <dgm:cxn modelId="{F1C70B6A-CC4D-4CC6-B5A6-4DEE7FF61DCD}" type="presOf" srcId="{44DD20F2-FE7C-4963-8A27-4265513AB894}" destId="{5301D0F3-208D-48C1-8F20-0B2B1284403A}" srcOrd="0" destOrd="6" presId="urn:microsoft.com/office/officeart/2005/8/layout/hList1"/>
    <dgm:cxn modelId="{88E96771-C72A-43A8-9660-7C79975BD542}" type="presOf" srcId="{F52AC948-4E11-4288-B54E-CC4EE1109296}" destId="{E0213432-8BAC-4546-A0A4-B79BD8D89338}" srcOrd="0" destOrd="2" presId="urn:microsoft.com/office/officeart/2005/8/layout/hList1"/>
    <dgm:cxn modelId="{DE908E77-5E07-4029-8F43-88F291BA9654}" type="presOf" srcId="{3FDD1784-2D4B-4BC1-A70E-025E241155AC}" destId="{4B911B0F-7BD5-4F25-BC68-EFE8BE4D3C6A}" srcOrd="0" destOrd="0" presId="urn:microsoft.com/office/officeart/2005/8/layout/hList1"/>
    <dgm:cxn modelId="{15C6CE7F-BB0C-4F48-B64A-22A7CC0687BD}" srcId="{19F9DAA9-A492-4E62-B777-650E1B798C95}" destId="{1DFD9050-7626-4520-96DA-74F74D603B50}" srcOrd="0" destOrd="0" parTransId="{7DF757F7-088E-4BF3-BF98-724D7D887F7F}" sibTransId="{19657465-6E11-4CF5-960C-99BAFF29372A}"/>
    <dgm:cxn modelId="{62D02782-691C-4FC7-9F45-3B46BCBE1704}" srcId="{19F9DAA9-A492-4E62-B777-650E1B798C95}" destId="{8D319885-D671-4BF0-9A26-30186224765F}" srcOrd="1" destOrd="0" parTransId="{57EC2FA3-F753-4912-8F69-ACFEEE5B1FE9}" sibTransId="{07846D6E-BFB2-461E-9731-AA597FDD3C5A}"/>
    <dgm:cxn modelId="{7215B786-4E64-4608-91F3-26AC0A7E3BEE}" type="presOf" srcId="{FCAD0395-6527-4B0D-B360-D65957962840}" destId="{5301D0F3-208D-48C1-8F20-0B2B1284403A}" srcOrd="0" destOrd="1" presId="urn:microsoft.com/office/officeart/2005/8/layout/hList1"/>
    <dgm:cxn modelId="{233FD48A-F725-470D-8FC9-BD784ECAD5C4}" srcId="{1DFD9050-7626-4520-96DA-74F74D603B50}" destId="{C2A87F14-6840-4390-9D73-D9171FF13C39}" srcOrd="4" destOrd="0" parTransId="{A168F32D-852D-4617-A007-45CBDCB2835A}" sibTransId="{2BB52454-FF5F-4D3E-94E6-812F4B815314}"/>
    <dgm:cxn modelId="{B5CF798D-B5FD-40FF-8432-9F9CD30401A0}" srcId="{19F9DAA9-A492-4E62-B777-650E1B798C95}" destId="{3FDD1784-2D4B-4BC1-A70E-025E241155AC}" srcOrd="2" destOrd="0" parTransId="{CAA89C51-1866-4794-8D87-B29B2EE7C508}" sibTransId="{14F83258-20F2-4F7F-B577-33ABDC37F557}"/>
    <dgm:cxn modelId="{FE38CF9C-F7EB-4EC2-B3BE-3614A24CD100}" srcId="{3FDD1784-2D4B-4BC1-A70E-025E241155AC}" destId="{8AE71127-BD26-4BA2-ACC8-6136FEB3AB3F}" srcOrd="1" destOrd="0" parTransId="{28F6EB81-FE23-48A9-96D4-E6D410AE4CE2}" sibTransId="{52F1CE7B-9159-4FF5-BB4B-2B0755AFCCE5}"/>
    <dgm:cxn modelId="{0CC3F59F-B423-444F-94A9-C9A28E637307}" srcId="{3FDD1784-2D4B-4BC1-A70E-025E241155AC}" destId="{5D44186C-6797-4279-9748-93B696A810C6}" srcOrd="3" destOrd="0" parTransId="{38A36790-DCCD-4672-AC11-9B24E1C81027}" sibTransId="{71B0F175-9623-4B5C-B3AA-BEACCE9AD6C9}"/>
    <dgm:cxn modelId="{1296CEA1-3C21-4FD4-8C83-E633EDD06D01}" type="presOf" srcId="{5D44186C-6797-4279-9748-93B696A810C6}" destId="{E0213432-8BAC-4546-A0A4-B79BD8D89338}" srcOrd="0" destOrd="3" presId="urn:microsoft.com/office/officeart/2005/8/layout/hList1"/>
    <dgm:cxn modelId="{D74207A2-681F-479F-A62F-FA66FACBFA4E}" srcId="{1DFD9050-7626-4520-96DA-74F74D603B50}" destId="{6DB995D1-2528-4171-9E81-FB98A1635172}" srcOrd="0" destOrd="0" parTransId="{6888C0EB-BCD8-4098-8E0F-CA1101A98A89}" sibTransId="{52EEBD52-2D6F-4FD8-B45A-7E052F62B164}"/>
    <dgm:cxn modelId="{849E07AA-7AD9-450B-ABD5-8BBECD5AB662}" srcId="{3FDD1784-2D4B-4BC1-A70E-025E241155AC}" destId="{87686D78-0CE8-4233-B87F-129322D55771}" srcOrd="0" destOrd="0" parTransId="{ECAD5234-273C-4040-AD46-346B286EF95F}" sibTransId="{71E8F3E6-BD6A-4881-B3E6-B6CB20F3B449}"/>
    <dgm:cxn modelId="{E591A6AE-02CE-40F7-9374-666703FD6024}" type="presOf" srcId="{C2A87F14-6840-4390-9D73-D9171FF13C39}" destId="{5301D0F3-208D-48C1-8F20-0B2B1284403A}" srcOrd="0" destOrd="4" presId="urn:microsoft.com/office/officeart/2005/8/layout/hList1"/>
    <dgm:cxn modelId="{076063B5-5F44-46C6-9607-C424C949D47F}" type="presOf" srcId="{3D93F630-95B0-46A6-BC51-6C41DDD6CDCF}" destId="{5301D0F3-208D-48C1-8F20-0B2B1284403A}" srcOrd="0" destOrd="2" presId="urn:microsoft.com/office/officeart/2005/8/layout/hList1"/>
    <dgm:cxn modelId="{520F49B8-946E-4949-9A98-B7F91B4EB82F}" type="presOf" srcId="{292EDB07-99F8-4CFE-AEEC-B304D53AD832}" destId="{5301D0F3-208D-48C1-8F20-0B2B1284403A}" srcOrd="0" destOrd="3" presId="urn:microsoft.com/office/officeart/2005/8/layout/hList1"/>
    <dgm:cxn modelId="{B31003BB-F5E3-4AEB-A1CC-019E8B79ACDB}" type="presOf" srcId="{1DFD9050-7626-4520-96DA-74F74D603B50}" destId="{7268592E-1080-467B-9A2F-CDF634C14170}" srcOrd="0" destOrd="0" presId="urn:microsoft.com/office/officeart/2005/8/layout/hList1"/>
    <dgm:cxn modelId="{7F4BB6BB-923B-462A-9D34-0BDF5FC3FE2B}" srcId="{3FDD1784-2D4B-4BC1-A70E-025E241155AC}" destId="{71A03213-07A0-435E-97A9-BA912FFA3964}" srcOrd="4" destOrd="0" parTransId="{058A0B51-3461-414C-A554-03B6BBF6D508}" sibTransId="{E2147BDC-BD09-425A-8262-A94257D3BF5B}"/>
    <dgm:cxn modelId="{966601C8-E4F5-4988-9C23-E53BCF0B1CA5}" srcId="{8D319885-D671-4BF0-9A26-30186224765F}" destId="{849BAC9D-56FD-44D8-9D44-39F5782BB9CA}" srcOrd="0" destOrd="0" parTransId="{580C25BD-ABF2-42A9-BE0C-7CA354AFA25B}" sibTransId="{0A335A05-E2F1-488C-B355-25EBFEDD97EE}"/>
    <dgm:cxn modelId="{F7F1B3CB-C28E-4B0B-9903-2B1307CCF8DA}" srcId="{8D319885-D671-4BF0-9A26-30186224765F}" destId="{7A819E6A-C3F2-4FDC-A202-3E640224BF4F}" srcOrd="3" destOrd="0" parTransId="{3195483C-913A-4445-817F-C419688E4D57}" sibTransId="{123F9753-5786-4C6B-A6ED-EEEDE5A3E3F2}"/>
    <dgm:cxn modelId="{0F642DD5-3BDF-459A-9EAD-283D531A2039}" type="presOf" srcId="{71A03213-07A0-435E-97A9-BA912FFA3964}" destId="{E0213432-8BAC-4546-A0A4-B79BD8D89338}" srcOrd="0" destOrd="4" presId="urn:microsoft.com/office/officeart/2005/8/layout/hList1"/>
    <dgm:cxn modelId="{874A57DA-188A-4E11-89D2-B1BF9DB66BA2}" type="presOf" srcId="{3ADBF0C0-AF4E-4158-8C3A-2C8BC3A412AE}" destId="{5301D0F3-208D-48C1-8F20-0B2B1284403A}" srcOrd="0" destOrd="5" presId="urn:microsoft.com/office/officeart/2005/8/layout/hList1"/>
    <dgm:cxn modelId="{7D03C5DE-8835-4D44-A726-B1F00A219A71}" type="presOf" srcId="{19F9DAA9-A492-4E62-B777-650E1B798C95}" destId="{55A5AAA4-5EFC-4A7C-8646-FA5F15F4E9AC}" srcOrd="0" destOrd="0" presId="urn:microsoft.com/office/officeart/2005/8/layout/hList1"/>
    <dgm:cxn modelId="{A094A8EC-8924-43B9-B2E7-E0AE4B3411F3}" srcId="{1DFD9050-7626-4520-96DA-74F74D603B50}" destId="{292EDB07-99F8-4CFE-AEEC-B304D53AD832}" srcOrd="3" destOrd="0" parTransId="{B8DCD078-3624-430B-B498-269A3A9D9EF2}" sibTransId="{77DA2374-06A2-4A5C-B289-9282FDB9F30B}"/>
    <dgm:cxn modelId="{985FBDEC-9EBF-428E-88D7-ED8B07FD132B}" srcId="{3FDD1784-2D4B-4BC1-A70E-025E241155AC}" destId="{F52AC948-4E11-4288-B54E-CC4EE1109296}" srcOrd="2" destOrd="0" parTransId="{26FE80E4-0D97-4704-BE49-6CE0D4821A71}" sibTransId="{F7C44890-9D0E-4C70-AAA7-9C2A00C5BC89}"/>
    <dgm:cxn modelId="{D53656F8-615A-4B79-9C7E-F632BF6C8D0D}" srcId="{8D319885-D671-4BF0-9A26-30186224765F}" destId="{B23E998A-6A38-46FE-A037-4D3829986A18}" srcOrd="2" destOrd="0" parTransId="{4E173DE5-4BA4-4C29-BC39-2EF9D91BF0C3}" sibTransId="{A6D2D9A2-7079-4D32-AD82-F422A72CE96E}"/>
    <dgm:cxn modelId="{3F8097F9-FF97-40F1-8809-134E976474A3}" srcId="{1DFD9050-7626-4520-96DA-74F74D603B50}" destId="{3D93F630-95B0-46A6-BC51-6C41DDD6CDCF}" srcOrd="2" destOrd="0" parTransId="{DFE2CDA1-14B1-48A2-AC55-3A6A99B3EBD6}" sibTransId="{F95CFCA1-0EC9-47B1-A30A-CF805023FDBE}"/>
    <dgm:cxn modelId="{91C21C64-2C79-41C1-A324-AC159222C55C}" type="presParOf" srcId="{55A5AAA4-5EFC-4A7C-8646-FA5F15F4E9AC}" destId="{F2837FDE-5813-4660-B9D8-246069171A84}" srcOrd="0" destOrd="0" presId="urn:microsoft.com/office/officeart/2005/8/layout/hList1"/>
    <dgm:cxn modelId="{D84D0888-6A7A-4819-9533-85E91F08C36C}" type="presParOf" srcId="{F2837FDE-5813-4660-B9D8-246069171A84}" destId="{7268592E-1080-467B-9A2F-CDF634C14170}" srcOrd="0" destOrd="0" presId="urn:microsoft.com/office/officeart/2005/8/layout/hList1"/>
    <dgm:cxn modelId="{D332AB87-6098-479E-9FB3-3842399999F5}" type="presParOf" srcId="{F2837FDE-5813-4660-B9D8-246069171A84}" destId="{5301D0F3-208D-48C1-8F20-0B2B1284403A}" srcOrd="1" destOrd="0" presId="urn:microsoft.com/office/officeart/2005/8/layout/hList1"/>
    <dgm:cxn modelId="{849F5E87-6202-4021-96B9-1AD113C8A8E6}" type="presParOf" srcId="{55A5AAA4-5EFC-4A7C-8646-FA5F15F4E9AC}" destId="{625E5A8E-CDC3-4C79-8477-341D89D05B6B}" srcOrd="1" destOrd="0" presId="urn:microsoft.com/office/officeart/2005/8/layout/hList1"/>
    <dgm:cxn modelId="{BB577173-AFF9-4729-BD4C-AE1CAC4B9B59}" type="presParOf" srcId="{55A5AAA4-5EFC-4A7C-8646-FA5F15F4E9AC}" destId="{32BEE4B4-8762-430D-803B-9EEA4408EC40}" srcOrd="2" destOrd="0" presId="urn:microsoft.com/office/officeart/2005/8/layout/hList1"/>
    <dgm:cxn modelId="{AD54A34C-12B1-4AC3-9F22-FF623C841D33}" type="presParOf" srcId="{32BEE4B4-8762-430D-803B-9EEA4408EC40}" destId="{0CD81D8C-A0FB-4375-A0ED-913E18AB2989}" srcOrd="0" destOrd="0" presId="urn:microsoft.com/office/officeart/2005/8/layout/hList1"/>
    <dgm:cxn modelId="{CE263DB2-D391-47B9-82A8-B41B3520FDAB}" type="presParOf" srcId="{32BEE4B4-8762-430D-803B-9EEA4408EC40}" destId="{8DDA2F02-1BAB-44B4-AC9D-BE9A943F1A8F}" srcOrd="1" destOrd="0" presId="urn:microsoft.com/office/officeart/2005/8/layout/hList1"/>
    <dgm:cxn modelId="{21D665ED-015E-4156-A968-18F9183A4E99}" type="presParOf" srcId="{55A5AAA4-5EFC-4A7C-8646-FA5F15F4E9AC}" destId="{3F9BCD27-E6FA-4757-854F-ABDB69B01C9D}" srcOrd="3" destOrd="0" presId="urn:microsoft.com/office/officeart/2005/8/layout/hList1"/>
    <dgm:cxn modelId="{F65D83D3-41CC-4695-8862-23D3ACCBB718}" type="presParOf" srcId="{55A5AAA4-5EFC-4A7C-8646-FA5F15F4E9AC}" destId="{C34240E1-A26C-4F6E-84CD-1C62C60AF0EB}" srcOrd="4" destOrd="0" presId="urn:microsoft.com/office/officeart/2005/8/layout/hList1"/>
    <dgm:cxn modelId="{90F1C836-DED8-4D44-8B72-85C174651ECB}" type="presParOf" srcId="{C34240E1-A26C-4F6E-84CD-1C62C60AF0EB}" destId="{4B911B0F-7BD5-4F25-BC68-EFE8BE4D3C6A}" srcOrd="0" destOrd="0" presId="urn:microsoft.com/office/officeart/2005/8/layout/hList1"/>
    <dgm:cxn modelId="{359393FD-C75B-44A5-8A40-6DDD81264532}" type="presParOf" srcId="{C34240E1-A26C-4F6E-84CD-1C62C60AF0EB}" destId="{E0213432-8BAC-4546-A0A4-B79BD8D893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9278B-C9D9-4791-BB83-A4E5779E352E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94E524-7CA4-4E59-AA71-B72FD3FBB138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Save the Date</a:t>
          </a:r>
        </a:p>
        <a:p>
          <a:pPr algn="ctr"/>
          <a:r>
            <a:rPr lang="en-US" sz="1600" dirty="0">
              <a:solidFill>
                <a:schemeClr val="tx1"/>
              </a:solidFill>
            </a:rPr>
            <a:t>5-6 weeks out</a:t>
          </a:r>
        </a:p>
      </dgm:t>
    </dgm:pt>
    <dgm:pt modelId="{98AEE266-7BA0-42CF-8F4F-7DD7733A61F5}" type="parTrans" cxnId="{6F9E0147-9E6D-4C00-88BE-D5D6DF3FAE29}">
      <dgm:prSet/>
      <dgm:spPr/>
      <dgm:t>
        <a:bodyPr/>
        <a:lstStyle/>
        <a:p>
          <a:pPr algn="ctr"/>
          <a:endParaRPr lang="en-US"/>
        </a:p>
      </dgm:t>
    </dgm:pt>
    <dgm:pt modelId="{4105261A-727D-4863-929E-ABAA6385F1AB}" type="sibTrans" cxnId="{6F9E0147-9E6D-4C00-88BE-D5D6DF3FAE29}">
      <dgm:prSet/>
      <dgm:spPr/>
      <dgm:t>
        <a:bodyPr/>
        <a:lstStyle/>
        <a:p>
          <a:pPr algn="ctr"/>
          <a:endParaRPr lang="en-US" dirty="0"/>
        </a:p>
      </dgm:t>
    </dgm:pt>
    <dgm:pt modelId="{B2FAD88F-39D4-42FE-B878-35497FE40F59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Invitation #1</a:t>
          </a:r>
        </a:p>
        <a:p>
          <a:pPr algn="ctr"/>
          <a:r>
            <a:rPr lang="en-US" sz="1600" dirty="0">
              <a:solidFill>
                <a:schemeClr val="tx1"/>
              </a:solidFill>
            </a:rPr>
            <a:t>3-4 weeks out</a:t>
          </a:r>
        </a:p>
      </dgm:t>
    </dgm:pt>
    <dgm:pt modelId="{BA4C3D3B-4620-47D6-9412-756956116D72}" type="parTrans" cxnId="{B6B92A4E-4B5E-45A0-B741-A3DE8B0DBED8}">
      <dgm:prSet/>
      <dgm:spPr/>
      <dgm:t>
        <a:bodyPr/>
        <a:lstStyle/>
        <a:p>
          <a:pPr algn="ctr"/>
          <a:endParaRPr lang="en-US"/>
        </a:p>
      </dgm:t>
    </dgm:pt>
    <dgm:pt modelId="{8CA7D7C6-8241-40B6-A6DF-EB3A586861F0}" type="sibTrans" cxnId="{B6B92A4E-4B5E-45A0-B741-A3DE8B0DBED8}">
      <dgm:prSet/>
      <dgm:spPr/>
      <dgm:t>
        <a:bodyPr/>
        <a:lstStyle/>
        <a:p>
          <a:pPr algn="ctr"/>
          <a:endParaRPr lang="en-US" dirty="0"/>
        </a:p>
      </dgm:t>
    </dgm:pt>
    <dgm:pt modelId="{650C8509-F2D5-4B8F-A8F5-41E7D285451E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Reminder</a:t>
          </a:r>
        </a:p>
        <a:p>
          <a:pPr algn="ctr"/>
          <a:r>
            <a:rPr lang="en-US" sz="1600" dirty="0">
              <a:solidFill>
                <a:schemeClr val="tx1"/>
              </a:solidFill>
            </a:rPr>
            <a:t>2 weeks out</a:t>
          </a:r>
        </a:p>
      </dgm:t>
    </dgm:pt>
    <dgm:pt modelId="{0C8505D2-B000-4CAD-BA38-EEEDAE39D1FF}" type="parTrans" cxnId="{D8A396AD-3CFD-4C05-97C4-C1C18F2562C5}">
      <dgm:prSet/>
      <dgm:spPr/>
      <dgm:t>
        <a:bodyPr/>
        <a:lstStyle/>
        <a:p>
          <a:pPr algn="ctr"/>
          <a:endParaRPr lang="en-US"/>
        </a:p>
      </dgm:t>
    </dgm:pt>
    <dgm:pt modelId="{AEA45793-B1B4-4A08-B8FA-0B151ADD5ACD}" type="sibTrans" cxnId="{D8A396AD-3CFD-4C05-97C4-C1C18F2562C5}">
      <dgm:prSet/>
      <dgm:spPr/>
      <dgm:t>
        <a:bodyPr/>
        <a:lstStyle/>
        <a:p>
          <a:pPr algn="ctr"/>
          <a:endParaRPr lang="en-US" dirty="0"/>
        </a:p>
      </dgm:t>
    </dgm:pt>
    <dgm:pt modelId="{CF563F6C-18C4-44CB-B0BA-21500FE8BDC5}">
      <dgm:prSet custT="1"/>
      <dgm:spPr/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</a:rPr>
            <a:t>Confirmation </a:t>
          </a:r>
          <a:r>
            <a:rPr lang="en-US" sz="1100" b="1" dirty="0">
              <a:solidFill>
                <a:schemeClr val="tx1"/>
              </a:solidFill>
            </a:rPr>
            <a:t>(include event link)</a:t>
          </a:r>
        </a:p>
        <a:p>
          <a:pPr algn="ctr"/>
          <a:r>
            <a:rPr lang="en-US" sz="1600" dirty="0">
              <a:solidFill>
                <a:schemeClr val="tx1"/>
              </a:solidFill>
            </a:rPr>
            <a:t>2 days prior to event</a:t>
          </a:r>
        </a:p>
      </dgm:t>
    </dgm:pt>
    <dgm:pt modelId="{BA6A0A3A-CE9E-4810-944C-7A9114B1C5BA}" type="parTrans" cxnId="{C3DA60C6-945A-4AFF-A69A-669C9622CB01}">
      <dgm:prSet/>
      <dgm:spPr/>
      <dgm:t>
        <a:bodyPr/>
        <a:lstStyle/>
        <a:p>
          <a:pPr algn="ctr"/>
          <a:endParaRPr lang="en-US"/>
        </a:p>
      </dgm:t>
    </dgm:pt>
    <dgm:pt modelId="{F040FCA7-8F7A-4357-ACD8-BAEFCBCC6430}" type="sibTrans" cxnId="{C3DA60C6-945A-4AFF-A69A-669C9622CB01}">
      <dgm:prSet/>
      <dgm:spPr/>
      <dgm:t>
        <a:bodyPr/>
        <a:lstStyle/>
        <a:p>
          <a:pPr algn="ctr"/>
          <a:endParaRPr lang="en-US"/>
        </a:p>
      </dgm:t>
    </dgm:pt>
    <dgm:pt modelId="{8E633CF7-81EB-4536-B8AC-57466CE89A5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Final Reminder</a:t>
          </a:r>
        </a:p>
        <a:p>
          <a:r>
            <a:rPr lang="en-US" sz="1600" dirty="0">
              <a:solidFill>
                <a:schemeClr val="tx1"/>
              </a:solidFill>
            </a:rPr>
            <a:t>Early on event day</a:t>
          </a:r>
        </a:p>
      </dgm:t>
    </dgm:pt>
    <dgm:pt modelId="{7EC70AC7-BF87-4D23-A3DF-F2FCBE8F920B}" type="parTrans" cxnId="{DC12E605-BCCA-47C3-B02C-BF38C97415E9}">
      <dgm:prSet/>
      <dgm:spPr/>
      <dgm:t>
        <a:bodyPr/>
        <a:lstStyle/>
        <a:p>
          <a:endParaRPr lang="en-US"/>
        </a:p>
      </dgm:t>
    </dgm:pt>
    <dgm:pt modelId="{63FD6176-4EFC-4C27-8D2E-9D0675CC57E5}" type="sibTrans" cxnId="{DC12E605-BCCA-47C3-B02C-BF38C97415E9}">
      <dgm:prSet/>
      <dgm:spPr/>
      <dgm:t>
        <a:bodyPr/>
        <a:lstStyle/>
        <a:p>
          <a:endParaRPr lang="en-US"/>
        </a:p>
      </dgm:t>
    </dgm:pt>
    <dgm:pt modelId="{3016983D-0B21-478B-9475-42915F2E16D4}" type="pres">
      <dgm:prSet presAssocID="{4239278B-C9D9-4791-BB83-A4E5779E352E}" presName="Name0" presStyleCnt="0">
        <dgm:presLayoutVars>
          <dgm:dir/>
          <dgm:resizeHandles val="exact"/>
        </dgm:presLayoutVars>
      </dgm:prSet>
      <dgm:spPr/>
    </dgm:pt>
    <dgm:pt modelId="{93DDB7E3-3918-421E-B0C8-54241660D6CF}" type="pres">
      <dgm:prSet presAssocID="{0994E524-7CA4-4E59-AA71-B72FD3FBB138}" presName="node" presStyleLbl="node1" presStyleIdx="0" presStyleCnt="5">
        <dgm:presLayoutVars>
          <dgm:bulletEnabled val="1"/>
        </dgm:presLayoutVars>
      </dgm:prSet>
      <dgm:spPr/>
    </dgm:pt>
    <dgm:pt modelId="{D55C57A0-CA21-4EFC-85E5-10F8CA7E2147}" type="pres">
      <dgm:prSet presAssocID="{4105261A-727D-4863-929E-ABAA6385F1AB}" presName="sibTrans" presStyleLbl="sibTrans2D1" presStyleIdx="0" presStyleCnt="4"/>
      <dgm:spPr/>
    </dgm:pt>
    <dgm:pt modelId="{59520D11-7631-4510-A471-1A3DE0025A45}" type="pres">
      <dgm:prSet presAssocID="{4105261A-727D-4863-929E-ABAA6385F1AB}" presName="connectorText" presStyleLbl="sibTrans2D1" presStyleIdx="0" presStyleCnt="4"/>
      <dgm:spPr/>
    </dgm:pt>
    <dgm:pt modelId="{191AD95D-DD7B-469E-B8EC-BF7AE75C1D4D}" type="pres">
      <dgm:prSet presAssocID="{B2FAD88F-39D4-42FE-B878-35497FE40F59}" presName="node" presStyleLbl="node1" presStyleIdx="1" presStyleCnt="5">
        <dgm:presLayoutVars>
          <dgm:bulletEnabled val="1"/>
        </dgm:presLayoutVars>
      </dgm:prSet>
      <dgm:spPr/>
    </dgm:pt>
    <dgm:pt modelId="{1312A4E5-2DCC-437C-92F6-E3F2FC0B7320}" type="pres">
      <dgm:prSet presAssocID="{8CA7D7C6-8241-40B6-A6DF-EB3A586861F0}" presName="sibTrans" presStyleLbl="sibTrans2D1" presStyleIdx="1" presStyleCnt="4"/>
      <dgm:spPr/>
    </dgm:pt>
    <dgm:pt modelId="{B1A12D66-FF0B-42C6-B591-B2FDB2033F9B}" type="pres">
      <dgm:prSet presAssocID="{8CA7D7C6-8241-40B6-A6DF-EB3A586861F0}" presName="connectorText" presStyleLbl="sibTrans2D1" presStyleIdx="1" presStyleCnt="4"/>
      <dgm:spPr/>
    </dgm:pt>
    <dgm:pt modelId="{154190CF-B75D-413C-A272-2DDF7F1B1AD9}" type="pres">
      <dgm:prSet presAssocID="{650C8509-F2D5-4B8F-A8F5-41E7D285451E}" presName="node" presStyleLbl="node1" presStyleIdx="2" presStyleCnt="5">
        <dgm:presLayoutVars>
          <dgm:bulletEnabled val="1"/>
        </dgm:presLayoutVars>
      </dgm:prSet>
      <dgm:spPr/>
    </dgm:pt>
    <dgm:pt modelId="{8A68C3C1-0D07-42DC-A162-E3CA61AD4ACF}" type="pres">
      <dgm:prSet presAssocID="{AEA45793-B1B4-4A08-B8FA-0B151ADD5ACD}" presName="sibTrans" presStyleLbl="sibTrans2D1" presStyleIdx="2" presStyleCnt="4"/>
      <dgm:spPr/>
    </dgm:pt>
    <dgm:pt modelId="{1CF77327-60DD-479C-9E08-65F4433B82BE}" type="pres">
      <dgm:prSet presAssocID="{AEA45793-B1B4-4A08-B8FA-0B151ADD5ACD}" presName="connectorText" presStyleLbl="sibTrans2D1" presStyleIdx="2" presStyleCnt="4"/>
      <dgm:spPr/>
    </dgm:pt>
    <dgm:pt modelId="{7DB1C5DB-DB95-488C-9C0E-9C3D9D2CE73F}" type="pres">
      <dgm:prSet presAssocID="{CF563F6C-18C4-44CB-B0BA-21500FE8BDC5}" presName="node" presStyleLbl="node1" presStyleIdx="3" presStyleCnt="5">
        <dgm:presLayoutVars>
          <dgm:bulletEnabled val="1"/>
        </dgm:presLayoutVars>
      </dgm:prSet>
      <dgm:spPr/>
    </dgm:pt>
    <dgm:pt modelId="{707CD8BF-365A-427D-A885-2E081720CFB1}" type="pres">
      <dgm:prSet presAssocID="{F040FCA7-8F7A-4357-ACD8-BAEFCBCC6430}" presName="sibTrans" presStyleLbl="sibTrans2D1" presStyleIdx="3" presStyleCnt="4"/>
      <dgm:spPr/>
    </dgm:pt>
    <dgm:pt modelId="{09966218-8E72-49EA-8521-F93932F458EE}" type="pres">
      <dgm:prSet presAssocID="{F040FCA7-8F7A-4357-ACD8-BAEFCBCC6430}" presName="connectorText" presStyleLbl="sibTrans2D1" presStyleIdx="3" presStyleCnt="4"/>
      <dgm:spPr/>
    </dgm:pt>
    <dgm:pt modelId="{92889F5E-E375-490C-BEEE-7A096C6D0443}" type="pres">
      <dgm:prSet presAssocID="{8E633CF7-81EB-4536-B8AC-57466CE89A5E}" presName="node" presStyleLbl="node1" presStyleIdx="4" presStyleCnt="5">
        <dgm:presLayoutVars>
          <dgm:bulletEnabled val="1"/>
        </dgm:presLayoutVars>
      </dgm:prSet>
      <dgm:spPr/>
    </dgm:pt>
  </dgm:ptLst>
  <dgm:cxnLst>
    <dgm:cxn modelId="{DC12E605-BCCA-47C3-B02C-BF38C97415E9}" srcId="{4239278B-C9D9-4791-BB83-A4E5779E352E}" destId="{8E633CF7-81EB-4536-B8AC-57466CE89A5E}" srcOrd="4" destOrd="0" parTransId="{7EC70AC7-BF87-4D23-A3DF-F2FCBE8F920B}" sibTransId="{63FD6176-4EFC-4C27-8D2E-9D0675CC57E5}"/>
    <dgm:cxn modelId="{064E6736-290B-40A2-B056-AB1036B2D24F}" type="presOf" srcId="{4105261A-727D-4863-929E-ABAA6385F1AB}" destId="{D55C57A0-CA21-4EFC-85E5-10F8CA7E2147}" srcOrd="0" destOrd="0" presId="urn:microsoft.com/office/officeart/2005/8/layout/process1"/>
    <dgm:cxn modelId="{6F9E0147-9E6D-4C00-88BE-D5D6DF3FAE29}" srcId="{4239278B-C9D9-4791-BB83-A4E5779E352E}" destId="{0994E524-7CA4-4E59-AA71-B72FD3FBB138}" srcOrd="0" destOrd="0" parTransId="{98AEE266-7BA0-42CF-8F4F-7DD7733A61F5}" sibTransId="{4105261A-727D-4863-929E-ABAA6385F1AB}"/>
    <dgm:cxn modelId="{81B2104C-A13F-4AA6-946A-877C356CDBC8}" type="presOf" srcId="{8E633CF7-81EB-4536-B8AC-57466CE89A5E}" destId="{92889F5E-E375-490C-BEEE-7A096C6D0443}" srcOrd="0" destOrd="0" presId="urn:microsoft.com/office/officeart/2005/8/layout/process1"/>
    <dgm:cxn modelId="{B6B92A4E-4B5E-45A0-B741-A3DE8B0DBED8}" srcId="{4239278B-C9D9-4791-BB83-A4E5779E352E}" destId="{B2FAD88F-39D4-42FE-B878-35497FE40F59}" srcOrd="1" destOrd="0" parTransId="{BA4C3D3B-4620-47D6-9412-756956116D72}" sibTransId="{8CA7D7C6-8241-40B6-A6DF-EB3A586861F0}"/>
    <dgm:cxn modelId="{E7076F4F-C1D8-46FF-9F6F-2BCED5EAD40F}" type="presOf" srcId="{4105261A-727D-4863-929E-ABAA6385F1AB}" destId="{59520D11-7631-4510-A471-1A3DE0025A45}" srcOrd="1" destOrd="0" presId="urn:microsoft.com/office/officeart/2005/8/layout/process1"/>
    <dgm:cxn modelId="{10382655-AA70-4FD6-8E6B-F5A5CA3C8FD2}" type="presOf" srcId="{CF563F6C-18C4-44CB-B0BA-21500FE8BDC5}" destId="{7DB1C5DB-DB95-488C-9C0E-9C3D9D2CE73F}" srcOrd="0" destOrd="0" presId="urn:microsoft.com/office/officeart/2005/8/layout/process1"/>
    <dgm:cxn modelId="{C8F6695F-F9B4-4735-B44D-A4A093CBE346}" type="presOf" srcId="{0994E524-7CA4-4E59-AA71-B72FD3FBB138}" destId="{93DDB7E3-3918-421E-B0C8-54241660D6CF}" srcOrd="0" destOrd="0" presId="urn:microsoft.com/office/officeart/2005/8/layout/process1"/>
    <dgm:cxn modelId="{528B7E72-1054-45A1-825B-46624CF185E6}" type="presOf" srcId="{4239278B-C9D9-4791-BB83-A4E5779E352E}" destId="{3016983D-0B21-478B-9475-42915F2E16D4}" srcOrd="0" destOrd="0" presId="urn:microsoft.com/office/officeart/2005/8/layout/process1"/>
    <dgm:cxn modelId="{0AE96F75-C84D-4CDB-AFF4-CECDA6AD1F3E}" type="presOf" srcId="{B2FAD88F-39D4-42FE-B878-35497FE40F59}" destId="{191AD95D-DD7B-469E-B8EC-BF7AE75C1D4D}" srcOrd="0" destOrd="0" presId="urn:microsoft.com/office/officeart/2005/8/layout/process1"/>
    <dgm:cxn modelId="{A4519383-C8F4-4B09-8B2E-B5789FC87F20}" type="presOf" srcId="{8CA7D7C6-8241-40B6-A6DF-EB3A586861F0}" destId="{B1A12D66-FF0B-42C6-B591-B2FDB2033F9B}" srcOrd="1" destOrd="0" presId="urn:microsoft.com/office/officeart/2005/8/layout/process1"/>
    <dgm:cxn modelId="{F7BBE68F-DFBF-4B80-8D2D-3E1708D091E8}" type="presOf" srcId="{AEA45793-B1B4-4A08-B8FA-0B151ADD5ACD}" destId="{8A68C3C1-0D07-42DC-A162-E3CA61AD4ACF}" srcOrd="0" destOrd="0" presId="urn:microsoft.com/office/officeart/2005/8/layout/process1"/>
    <dgm:cxn modelId="{806CE395-66E5-4D5F-B15F-28859BBBAADA}" type="presOf" srcId="{F040FCA7-8F7A-4357-ACD8-BAEFCBCC6430}" destId="{707CD8BF-365A-427D-A885-2E081720CFB1}" srcOrd="0" destOrd="0" presId="urn:microsoft.com/office/officeart/2005/8/layout/process1"/>
    <dgm:cxn modelId="{D8A396AD-3CFD-4C05-97C4-C1C18F2562C5}" srcId="{4239278B-C9D9-4791-BB83-A4E5779E352E}" destId="{650C8509-F2D5-4B8F-A8F5-41E7D285451E}" srcOrd="2" destOrd="0" parTransId="{0C8505D2-B000-4CAD-BA38-EEEDAE39D1FF}" sibTransId="{AEA45793-B1B4-4A08-B8FA-0B151ADD5ACD}"/>
    <dgm:cxn modelId="{C3DA60C6-945A-4AFF-A69A-669C9622CB01}" srcId="{4239278B-C9D9-4791-BB83-A4E5779E352E}" destId="{CF563F6C-18C4-44CB-B0BA-21500FE8BDC5}" srcOrd="3" destOrd="0" parTransId="{BA6A0A3A-CE9E-4810-944C-7A9114B1C5BA}" sibTransId="{F040FCA7-8F7A-4357-ACD8-BAEFCBCC6430}"/>
    <dgm:cxn modelId="{B8DF6ACF-9E35-467E-BC47-8E31D74DD821}" type="presOf" srcId="{8CA7D7C6-8241-40B6-A6DF-EB3A586861F0}" destId="{1312A4E5-2DCC-437C-92F6-E3F2FC0B7320}" srcOrd="0" destOrd="0" presId="urn:microsoft.com/office/officeart/2005/8/layout/process1"/>
    <dgm:cxn modelId="{A96B97D1-8FC7-4EAF-A2F4-6F51D7CADCE2}" type="presOf" srcId="{F040FCA7-8F7A-4357-ACD8-BAEFCBCC6430}" destId="{09966218-8E72-49EA-8521-F93932F458EE}" srcOrd="1" destOrd="0" presId="urn:microsoft.com/office/officeart/2005/8/layout/process1"/>
    <dgm:cxn modelId="{ED38D3E8-5129-4E9C-BE5B-17D706DEDF16}" type="presOf" srcId="{650C8509-F2D5-4B8F-A8F5-41E7D285451E}" destId="{154190CF-B75D-413C-A272-2DDF7F1B1AD9}" srcOrd="0" destOrd="0" presId="urn:microsoft.com/office/officeart/2005/8/layout/process1"/>
    <dgm:cxn modelId="{CAD076F7-80E9-4BC5-AEEF-87B5BEFEC6C8}" type="presOf" srcId="{AEA45793-B1B4-4A08-B8FA-0B151ADD5ACD}" destId="{1CF77327-60DD-479C-9E08-65F4433B82BE}" srcOrd="1" destOrd="0" presId="urn:microsoft.com/office/officeart/2005/8/layout/process1"/>
    <dgm:cxn modelId="{2C9FA21A-D165-4D0B-AD7F-225F28E34B72}" type="presParOf" srcId="{3016983D-0B21-478B-9475-42915F2E16D4}" destId="{93DDB7E3-3918-421E-B0C8-54241660D6CF}" srcOrd="0" destOrd="0" presId="urn:microsoft.com/office/officeart/2005/8/layout/process1"/>
    <dgm:cxn modelId="{76F4D5D1-333A-4CEF-A139-80FB6C03F7A1}" type="presParOf" srcId="{3016983D-0B21-478B-9475-42915F2E16D4}" destId="{D55C57A0-CA21-4EFC-85E5-10F8CA7E2147}" srcOrd="1" destOrd="0" presId="urn:microsoft.com/office/officeart/2005/8/layout/process1"/>
    <dgm:cxn modelId="{764820B5-45CA-469E-A78C-41E3888325D2}" type="presParOf" srcId="{D55C57A0-CA21-4EFC-85E5-10F8CA7E2147}" destId="{59520D11-7631-4510-A471-1A3DE0025A45}" srcOrd="0" destOrd="0" presId="urn:microsoft.com/office/officeart/2005/8/layout/process1"/>
    <dgm:cxn modelId="{974D5E92-9519-4863-9D90-A3BE286C8430}" type="presParOf" srcId="{3016983D-0B21-478B-9475-42915F2E16D4}" destId="{191AD95D-DD7B-469E-B8EC-BF7AE75C1D4D}" srcOrd="2" destOrd="0" presId="urn:microsoft.com/office/officeart/2005/8/layout/process1"/>
    <dgm:cxn modelId="{C6E9441D-6C20-4052-A271-DC20DA2A3DA1}" type="presParOf" srcId="{3016983D-0B21-478B-9475-42915F2E16D4}" destId="{1312A4E5-2DCC-437C-92F6-E3F2FC0B7320}" srcOrd="3" destOrd="0" presId="urn:microsoft.com/office/officeart/2005/8/layout/process1"/>
    <dgm:cxn modelId="{33A87EDA-65E0-4F79-9749-9F517534A16D}" type="presParOf" srcId="{1312A4E5-2DCC-437C-92F6-E3F2FC0B7320}" destId="{B1A12D66-FF0B-42C6-B591-B2FDB2033F9B}" srcOrd="0" destOrd="0" presId="urn:microsoft.com/office/officeart/2005/8/layout/process1"/>
    <dgm:cxn modelId="{4CC57830-1D9A-4C43-B8BB-91752892D517}" type="presParOf" srcId="{3016983D-0B21-478B-9475-42915F2E16D4}" destId="{154190CF-B75D-413C-A272-2DDF7F1B1AD9}" srcOrd="4" destOrd="0" presId="urn:microsoft.com/office/officeart/2005/8/layout/process1"/>
    <dgm:cxn modelId="{54F036AD-B30D-420D-972A-995951BE0435}" type="presParOf" srcId="{3016983D-0B21-478B-9475-42915F2E16D4}" destId="{8A68C3C1-0D07-42DC-A162-E3CA61AD4ACF}" srcOrd="5" destOrd="0" presId="urn:microsoft.com/office/officeart/2005/8/layout/process1"/>
    <dgm:cxn modelId="{505B622F-6650-4C76-805A-D245460C7B91}" type="presParOf" srcId="{8A68C3C1-0D07-42DC-A162-E3CA61AD4ACF}" destId="{1CF77327-60DD-479C-9E08-65F4433B82BE}" srcOrd="0" destOrd="0" presId="urn:microsoft.com/office/officeart/2005/8/layout/process1"/>
    <dgm:cxn modelId="{8A63183C-6D9F-4152-BA7A-76DB8FC85860}" type="presParOf" srcId="{3016983D-0B21-478B-9475-42915F2E16D4}" destId="{7DB1C5DB-DB95-488C-9C0E-9C3D9D2CE73F}" srcOrd="6" destOrd="0" presId="urn:microsoft.com/office/officeart/2005/8/layout/process1"/>
    <dgm:cxn modelId="{72D7421A-D85C-4421-A01B-B4F29102E594}" type="presParOf" srcId="{3016983D-0B21-478B-9475-42915F2E16D4}" destId="{707CD8BF-365A-427D-A885-2E081720CFB1}" srcOrd="7" destOrd="0" presId="urn:microsoft.com/office/officeart/2005/8/layout/process1"/>
    <dgm:cxn modelId="{4C83E298-B697-4A8C-BC13-565FA287266F}" type="presParOf" srcId="{707CD8BF-365A-427D-A885-2E081720CFB1}" destId="{09966218-8E72-49EA-8521-F93932F458EE}" srcOrd="0" destOrd="0" presId="urn:microsoft.com/office/officeart/2005/8/layout/process1"/>
    <dgm:cxn modelId="{149937E3-7E22-497A-A82D-E258AA1D2E3A}" type="presParOf" srcId="{3016983D-0B21-478B-9475-42915F2E16D4}" destId="{92889F5E-E375-490C-BEEE-7A096C6D044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A92B-AA9B-49A6-8608-7E291439CE96}">
      <dsp:nvSpPr>
        <dsp:cNvPr id="0" name=""/>
        <dsp:cNvSpPr/>
      </dsp:nvSpPr>
      <dsp:spPr>
        <a:xfrm>
          <a:off x="0" y="387637"/>
          <a:ext cx="79533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C1177-63D4-48EB-934B-2FC58451BAF0}">
      <dsp:nvSpPr>
        <dsp:cNvPr id="0" name=""/>
        <dsp:cNvSpPr/>
      </dsp:nvSpPr>
      <dsp:spPr>
        <a:xfrm>
          <a:off x="380588" y="36568"/>
          <a:ext cx="7572786" cy="519377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33" tIns="0" rIns="2104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Zoom</a:t>
          </a:r>
          <a:r>
            <a:rPr lang="en-US" sz="1800" b="1" kern="1200" dirty="0">
              <a:solidFill>
                <a:schemeClr val="tx1"/>
              </a:solidFill>
            </a:rPr>
            <a:t> - </a:t>
          </a:r>
          <a:r>
            <a:rPr lang="en-US" sz="1800" b="0" kern="1200" dirty="0">
              <a:solidFill>
                <a:schemeClr val="tx1"/>
              </a:solidFill>
            </a:rPr>
            <a:t>T</a:t>
          </a:r>
          <a:r>
            <a:rPr lang="en-US" sz="1800" kern="1200" dirty="0">
              <a:solidFill>
                <a:schemeClr val="tx1"/>
              </a:solidFill>
            </a:rPr>
            <a:t>he free basic plan hosts up to 100 participants for 40-minute video conferencing.</a:t>
          </a:r>
        </a:p>
      </dsp:txBody>
      <dsp:txXfrm>
        <a:off x="405942" y="61922"/>
        <a:ext cx="7522078" cy="468669"/>
      </dsp:txXfrm>
    </dsp:sp>
    <dsp:sp modelId="{6D9AAA88-ED93-41A4-8DFE-09595182638D}">
      <dsp:nvSpPr>
        <dsp:cNvPr id="0" name=""/>
        <dsp:cNvSpPr/>
      </dsp:nvSpPr>
      <dsp:spPr>
        <a:xfrm>
          <a:off x="0" y="1287858"/>
          <a:ext cx="79533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6670F-0376-41D4-9683-13BFC22C20A4}">
      <dsp:nvSpPr>
        <dsp:cNvPr id="0" name=""/>
        <dsp:cNvSpPr/>
      </dsp:nvSpPr>
      <dsp:spPr>
        <a:xfrm>
          <a:off x="378639" y="816037"/>
          <a:ext cx="7572786" cy="67846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33" tIns="0" rIns="2104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linkClick xmlns:r="http://schemas.openxmlformats.org/officeDocument/2006/relationships" r:id="rId2"/>
            </a:rPr>
            <a:t>FreeConferenceCall.com</a:t>
          </a:r>
          <a:r>
            <a:rPr lang="en-US" sz="1800" b="1" kern="1200" dirty="0">
              <a:solidFill>
                <a:schemeClr val="tx1"/>
              </a:solidFill>
            </a:rPr>
            <a:t> -</a:t>
          </a:r>
          <a:r>
            <a:rPr lang="en-US" sz="1800" kern="1200" dirty="0">
              <a:solidFill>
                <a:schemeClr val="tx1"/>
              </a:solidFill>
            </a:rPr>
            <a:t> This service is free and hosts up to 1,000 participants with unlimited time video conferencing.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tx1"/>
            </a:solidFill>
          </a:endParaRPr>
        </a:p>
      </dsp:txBody>
      <dsp:txXfrm>
        <a:off x="411759" y="849157"/>
        <a:ext cx="7506546" cy="612221"/>
      </dsp:txXfrm>
    </dsp:sp>
    <dsp:sp modelId="{8A153490-54C0-496E-B130-E07E3438B66F}">
      <dsp:nvSpPr>
        <dsp:cNvPr id="0" name=""/>
        <dsp:cNvSpPr/>
      </dsp:nvSpPr>
      <dsp:spPr>
        <a:xfrm>
          <a:off x="0" y="2117739"/>
          <a:ext cx="79533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BB785-3FF9-436F-82C7-E90FBD424979}">
      <dsp:nvSpPr>
        <dsp:cNvPr id="0" name=""/>
        <dsp:cNvSpPr/>
      </dsp:nvSpPr>
      <dsp:spPr>
        <a:xfrm>
          <a:off x="380588" y="1687349"/>
          <a:ext cx="7572786" cy="6081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33" tIns="0" rIns="2104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linkClick xmlns:r="http://schemas.openxmlformats.org/officeDocument/2006/relationships" r:id="rId3"/>
            </a:rPr>
            <a:t>Cisco WebEx </a:t>
          </a:r>
          <a:r>
            <a:rPr lang="en-US" sz="1800" b="1" kern="1200" dirty="0">
              <a:solidFill>
                <a:schemeClr val="tx1"/>
              </a:solidFill>
            </a:rPr>
            <a:t>- </a:t>
          </a:r>
          <a:r>
            <a:rPr lang="en-US" sz="1800" kern="1200" dirty="0">
              <a:solidFill>
                <a:schemeClr val="tx1"/>
              </a:solidFill>
            </a:rPr>
            <a:t>The free basic plan hosts up to 100 participants; unlimited time video conferencing.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410274" y="1717035"/>
        <a:ext cx="7513414" cy="548748"/>
      </dsp:txXfrm>
    </dsp:sp>
    <dsp:sp modelId="{B39F3EB9-BC1F-4228-A3E0-D2A1BA20422A}">
      <dsp:nvSpPr>
        <dsp:cNvPr id="0" name=""/>
        <dsp:cNvSpPr/>
      </dsp:nvSpPr>
      <dsp:spPr>
        <a:xfrm>
          <a:off x="0" y="2982563"/>
          <a:ext cx="79533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EAE21-A2F3-4EBB-913F-D10C60E98E1E}">
      <dsp:nvSpPr>
        <dsp:cNvPr id="0" name=""/>
        <dsp:cNvSpPr/>
      </dsp:nvSpPr>
      <dsp:spPr>
        <a:xfrm>
          <a:off x="378639" y="2546139"/>
          <a:ext cx="7572786" cy="64306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33" tIns="0" rIns="2104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b="1" kern="1200" dirty="0">
              <a:solidFill>
                <a:schemeClr val="tx1"/>
              </a:solidFill>
              <a:hlinkClick xmlns:r="http://schemas.openxmlformats.org/officeDocument/2006/relationships" r:id="rId4"/>
            </a:rPr>
            <a:t>GoToMeeting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</a:rPr>
            <a:t>- 14-day free trial hosts up to 250 participants; plans start at $12/month.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410031" y="2577531"/>
        <a:ext cx="7510002" cy="580279"/>
      </dsp:txXfrm>
    </dsp:sp>
    <dsp:sp modelId="{DC90729C-A0B6-4697-8A25-6644961937F8}">
      <dsp:nvSpPr>
        <dsp:cNvPr id="0" name=""/>
        <dsp:cNvSpPr/>
      </dsp:nvSpPr>
      <dsp:spPr>
        <a:xfrm>
          <a:off x="0" y="3996122"/>
          <a:ext cx="7953375" cy="352800"/>
        </a:xfrm>
        <a:prstGeom prst="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C960-453A-4B08-A205-76B9D5AABD5F}">
      <dsp:nvSpPr>
        <dsp:cNvPr id="0" name=""/>
        <dsp:cNvSpPr/>
      </dsp:nvSpPr>
      <dsp:spPr>
        <a:xfrm>
          <a:off x="396503" y="3410963"/>
          <a:ext cx="7550984" cy="791799"/>
        </a:xfrm>
        <a:prstGeom prst="roundRect">
          <a:avLst/>
        </a:prstGeom>
        <a:solidFill>
          <a:srgbClr val="F07723"/>
        </a:solidFill>
        <a:ln w="12700" cap="flat" cmpd="sng" algn="ctr">
          <a:solidFill>
            <a:srgbClr val="F07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33" tIns="0" rIns="2104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linkClick xmlns:r="http://schemas.openxmlformats.org/officeDocument/2006/relationships" r:id="rId5"/>
            </a:rPr>
            <a:t>Google Meet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</a:rPr>
            <a:t>– Formerly Google Hangouts, this app hosts up to 100 participants for 60 minutes free of charge, with upgrades starting at $10/month.</a:t>
          </a:r>
        </a:p>
      </dsp:txBody>
      <dsp:txXfrm>
        <a:off x="435155" y="3449615"/>
        <a:ext cx="7473680" cy="714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8592E-1080-467B-9A2F-CDF634C14170}">
      <dsp:nvSpPr>
        <dsp:cNvPr id="0" name=""/>
        <dsp:cNvSpPr/>
      </dsp:nvSpPr>
      <dsp:spPr>
        <a:xfrm>
          <a:off x="2485" y="40578"/>
          <a:ext cx="2423293" cy="96931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Event timing</a:t>
          </a:r>
        </a:p>
      </dsp:txBody>
      <dsp:txXfrm>
        <a:off x="2485" y="40578"/>
        <a:ext cx="2423293" cy="969317"/>
      </dsp:txXfrm>
    </dsp:sp>
    <dsp:sp modelId="{5301D0F3-208D-48C1-8F20-0B2B1284403A}">
      <dsp:nvSpPr>
        <dsp:cNvPr id="0" name=""/>
        <dsp:cNvSpPr/>
      </dsp:nvSpPr>
      <dsp:spPr>
        <a:xfrm>
          <a:off x="2485" y="1009896"/>
          <a:ext cx="2423293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Mid-week is optimal;</a:t>
          </a:r>
          <a:br>
            <a:rPr lang="en-US" sz="1500" kern="1200" dirty="0"/>
          </a:br>
          <a:r>
            <a:rPr lang="en-US" sz="1500" kern="1200" dirty="0"/>
            <a:t>avoid Fridays &amp; weekends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Catch people before they sign off for the day – plan events for late afternoon or early evening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 mindful of all holidays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2485" y="1009896"/>
        <a:ext cx="2423293" cy="3300862"/>
      </dsp:txXfrm>
    </dsp:sp>
    <dsp:sp modelId="{0CD81D8C-A0FB-4375-A0ED-913E18AB2989}">
      <dsp:nvSpPr>
        <dsp:cNvPr id="0" name=""/>
        <dsp:cNvSpPr/>
      </dsp:nvSpPr>
      <dsp:spPr>
        <a:xfrm>
          <a:off x="2765040" y="40578"/>
          <a:ext cx="2423293" cy="969317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Event duration</a:t>
          </a:r>
        </a:p>
      </dsp:txBody>
      <dsp:txXfrm>
        <a:off x="2765040" y="40578"/>
        <a:ext cx="2423293" cy="969317"/>
      </dsp:txXfrm>
    </dsp:sp>
    <dsp:sp modelId="{8DDA2F02-1BAB-44B4-AC9D-BE9A943F1A8F}">
      <dsp:nvSpPr>
        <dsp:cNvPr id="0" name=""/>
        <dsp:cNvSpPr/>
      </dsp:nvSpPr>
      <dsp:spPr>
        <a:xfrm>
          <a:off x="2765040" y="1009896"/>
          <a:ext cx="2423293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Limit your event to 60 minutes</a:t>
          </a:r>
          <a:br>
            <a:rPr lang="en-US" sz="1500" kern="1200" dirty="0"/>
          </a:b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If your event will be longer than 60 minutes, consider dividing into 2+ sessions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Launch your event at least 15 minutes early to allow speakers and host(s) to “meet &amp; greet”</a:t>
          </a:r>
        </a:p>
      </dsp:txBody>
      <dsp:txXfrm>
        <a:off x="2765040" y="1009896"/>
        <a:ext cx="2423293" cy="3300862"/>
      </dsp:txXfrm>
    </dsp:sp>
    <dsp:sp modelId="{4B911B0F-7BD5-4F25-BC68-EFE8BE4D3C6A}">
      <dsp:nvSpPr>
        <dsp:cNvPr id="0" name=""/>
        <dsp:cNvSpPr/>
      </dsp:nvSpPr>
      <dsp:spPr>
        <a:xfrm>
          <a:off x="5527595" y="40578"/>
          <a:ext cx="2423293" cy="969317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Event preparation</a:t>
          </a:r>
        </a:p>
      </dsp:txBody>
      <dsp:txXfrm>
        <a:off x="5527595" y="40578"/>
        <a:ext cx="2423293" cy="969317"/>
      </dsp:txXfrm>
    </dsp:sp>
    <dsp:sp modelId="{E0213432-8BAC-4546-A0A4-B79BD8D89338}">
      <dsp:nvSpPr>
        <dsp:cNvPr id="0" name=""/>
        <dsp:cNvSpPr/>
      </dsp:nvSpPr>
      <dsp:spPr>
        <a:xfrm>
          <a:off x="5527595" y="1009896"/>
          <a:ext cx="2423293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Designate both a program host, and a technical lead, as well as back-ups should any issues arise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 host, keep an alternate device handy in case of connectivity issues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Offer a separate “practice session” when featuring a speaker/panelists to address logistics and program flow</a:t>
          </a:r>
        </a:p>
      </dsp:txBody>
      <dsp:txXfrm>
        <a:off x="5527595" y="1009896"/>
        <a:ext cx="2423293" cy="3300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DB7E3-3918-421E-B0C8-54241660D6CF}">
      <dsp:nvSpPr>
        <dsp:cNvPr id="0" name=""/>
        <dsp:cNvSpPr/>
      </dsp:nvSpPr>
      <dsp:spPr>
        <a:xfrm>
          <a:off x="3865" y="681657"/>
          <a:ext cx="1198274" cy="1258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Save the Date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5-6 weeks out</a:t>
          </a:r>
        </a:p>
      </dsp:txBody>
      <dsp:txXfrm>
        <a:off x="38961" y="716753"/>
        <a:ext cx="1128082" cy="1187996"/>
      </dsp:txXfrm>
    </dsp:sp>
    <dsp:sp modelId="{D55C57A0-CA21-4EFC-85E5-10F8CA7E2147}">
      <dsp:nvSpPr>
        <dsp:cNvPr id="0" name=""/>
        <dsp:cNvSpPr/>
      </dsp:nvSpPr>
      <dsp:spPr>
        <a:xfrm>
          <a:off x="1321967" y="1162165"/>
          <a:ext cx="254034" cy="29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321967" y="1221599"/>
        <a:ext cx="177824" cy="178304"/>
      </dsp:txXfrm>
    </dsp:sp>
    <dsp:sp modelId="{191AD95D-DD7B-469E-B8EC-BF7AE75C1D4D}">
      <dsp:nvSpPr>
        <dsp:cNvPr id="0" name=""/>
        <dsp:cNvSpPr/>
      </dsp:nvSpPr>
      <dsp:spPr>
        <a:xfrm>
          <a:off x="1681449" y="681657"/>
          <a:ext cx="1198274" cy="1258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Invitation #1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3-4 weeks out</a:t>
          </a:r>
        </a:p>
      </dsp:txBody>
      <dsp:txXfrm>
        <a:off x="1716545" y="716753"/>
        <a:ext cx="1128082" cy="1187996"/>
      </dsp:txXfrm>
    </dsp:sp>
    <dsp:sp modelId="{1312A4E5-2DCC-437C-92F6-E3F2FC0B7320}">
      <dsp:nvSpPr>
        <dsp:cNvPr id="0" name=""/>
        <dsp:cNvSpPr/>
      </dsp:nvSpPr>
      <dsp:spPr>
        <a:xfrm>
          <a:off x="2999551" y="1162165"/>
          <a:ext cx="254034" cy="29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999551" y="1221599"/>
        <a:ext cx="177824" cy="178304"/>
      </dsp:txXfrm>
    </dsp:sp>
    <dsp:sp modelId="{154190CF-B75D-413C-A272-2DDF7F1B1AD9}">
      <dsp:nvSpPr>
        <dsp:cNvPr id="0" name=""/>
        <dsp:cNvSpPr/>
      </dsp:nvSpPr>
      <dsp:spPr>
        <a:xfrm>
          <a:off x="3359034" y="681657"/>
          <a:ext cx="1198274" cy="1258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Reminder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 weeks out</a:t>
          </a:r>
        </a:p>
      </dsp:txBody>
      <dsp:txXfrm>
        <a:off x="3394130" y="716753"/>
        <a:ext cx="1128082" cy="1187996"/>
      </dsp:txXfrm>
    </dsp:sp>
    <dsp:sp modelId="{8A68C3C1-0D07-42DC-A162-E3CA61AD4ACF}">
      <dsp:nvSpPr>
        <dsp:cNvPr id="0" name=""/>
        <dsp:cNvSpPr/>
      </dsp:nvSpPr>
      <dsp:spPr>
        <a:xfrm>
          <a:off x="4677136" y="1162165"/>
          <a:ext cx="254034" cy="29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677136" y="1221599"/>
        <a:ext cx="177824" cy="178304"/>
      </dsp:txXfrm>
    </dsp:sp>
    <dsp:sp modelId="{7DB1C5DB-DB95-488C-9C0E-9C3D9D2CE73F}">
      <dsp:nvSpPr>
        <dsp:cNvPr id="0" name=""/>
        <dsp:cNvSpPr/>
      </dsp:nvSpPr>
      <dsp:spPr>
        <a:xfrm>
          <a:off x="5036618" y="681657"/>
          <a:ext cx="1198274" cy="1258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Confirmation </a:t>
          </a:r>
          <a:r>
            <a:rPr lang="en-US" sz="1100" b="1" kern="1200" dirty="0">
              <a:solidFill>
                <a:schemeClr val="tx1"/>
              </a:solidFill>
            </a:rPr>
            <a:t>(include event link)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 days prior to event</a:t>
          </a:r>
        </a:p>
      </dsp:txBody>
      <dsp:txXfrm>
        <a:off x="5071714" y="716753"/>
        <a:ext cx="1128082" cy="1187996"/>
      </dsp:txXfrm>
    </dsp:sp>
    <dsp:sp modelId="{707CD8BF-365A-427D-A885-2E081720CFB1}">
      <dsp:nvSpPr>
        <dsp:cNvPr id="0" name=""/>
        <dsp:cNvSpPr/>
      </dsp:nvSpPr>
      <dsp:spPr>
        <a:xfrm>
          <a:off x="6354720" y="1162165"/>
          <a:ext cx="254034" cy="29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54720" y="1221599"/>
        <a:ext cx="177824" cy="178304"/>
      </dsp:txXfrm>
    </dsp:sp>
    <dsp:sp modelId="{92889F5E-E375-490C-BEEE-7A096C6D0443}">
      <dsp:nvSpPr>
        <dsp:cNvPr id="0" name=""/>
        <dsp:cNvSpPr/>
      </dsp:nvSpPr>
      <dsp:spPr>
        <a:xfrm>
          <a:off x="6714203" y="681657"/>
          <a:ext cx="1198274" cy="1258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Final Reminder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Early on event day</a:t>
          </a:r>
        </a:p>
      </dsp:txBody>
      <dsp:txXfrm>
        <a:off x="6749299" y="716753"/>
        <a:ext cx="1128082" cy="1187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255F-B143-4B15-93A9-322C3B8007DC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5B804-BBA5-46D0-80F5-1A543515B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3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B804-BBA5-46D0-80F5-1A543515B9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9903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7403" y="6356351"/>
            <a:ext cx="20595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484DF0-B3B9-544C-9469-173CF5E5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903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E07642-5E78-E94A-9BA3-FC11DA52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215C0F-C769-7D4B-AA6B-967135AD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903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3120AE-76B8-6F46-919C-AF540B74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7403" y="6356351"/>
            <a:ext cx="20595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7CBE94-AC98-E048-AB10-F0DF634C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F38F-B056-A14E-99FF-F3D66F173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9CA05-EBA3-314D-95A9-33879EE44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8B22D-1811-7F40-B1D2-A0BAC610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0BBE-6C75-D944-AAAA-95AD06DB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D234-0127-304E-98F8-1BE57C1C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8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F9DA-2E67-1140-AE50-D8B83C30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8294-A751-F045-9CD8-21E8B972A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1CBE8-2798-3842-AD7B-78A6DE64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0AB5E-FD20-9D45-9C66-CA599CFC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65C1-BC43-574E-8BF5-F405B1C7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A62-79DA-FF4A-97A5-CF667E6F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51E47-A8A6-AF48-9CE6-E10042E0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477A-5824-DF42-9DA7-A1B17D50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C8E4-6EF6-B64B-BA05-F4EAEFE4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9BEB-73A3-9B4F-B7AE-B19BF780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4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5A18-3B05-F540-BDA8-94EAA31D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28C62-A63A-414F-B4E1-B47314753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2C8A3-D651-844B-9B28-2D32C2D90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FA9BD-78A4-A14C-8FE3-FAEC1931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CE7AD-5CF4-8E49-AA9B-F1C2BBC8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9D86C-8B5B-5B4F-88FE-EF65E359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7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F1BA-FC14-214C-B700-B058EA6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C614F-B8A1-DB4B-BCA2-2C4F3631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4CA92-153B-204C-BEAD-FD0E6C279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8B727-7630-9A4C-8E0C-9D9BCBA86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D442E-BFBC-A442-8F7E-34AFF0060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31B8A-5F1B-3046-9DD1-748BE232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24ACC-9CC0-9049-B3C4-31021F36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BB774-8B2D-8944-AA76-33F35103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7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91D2-0BA6-5B49-8EBE-D531D53F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34BAA-07DB-5147-89A6-BF761127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82BE9-5F1E-BD4C-8B10-3B86C719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EFA6B-C410-AF4C-8791-EDE144BC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47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89BEBB-E9B9-2F42-86F3-A879273A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D2B1E-CA38-4F42-A0EB-D2CA2864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5F2D0-A7FC-6548-9844-1C18B725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8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E86-62AF-7D46-82CB-33EC4FED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27532-506E-E14E-889D-DEE111BC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1AA5E-687B-BE45-B609-3596B58B9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B3A3E-349B-0A40-9B52-C4492C11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85647-50A5-E54A-81E6-F5681809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A0B38-8D73-7145-A70A-A2C9F5E1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4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8402DB-B016-4144-BB46-B9C98299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903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1B2A9C-9D2B-214D-84EB-A681950D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7403" y="6356351"/>
            <a:ext cx="20595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B2BC7A-8F96-2E45-B93E-06383F75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3C82-2AAA-2546-B75A-398B8F6D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A73FA-3DA6-8941-83D5-B8B4471B3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1B58B-2873-A244-A532-A70BEC31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490DB-6C61-A04F-82B9-019C590D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4B97-97C5-D44A-930F-A8E05920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73644-99D1-2B4D-979A-6F3C318D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3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FAE7-8397-3444-88D1-B78CF6BA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DE414-4D83-3042-818C-20DD41D24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2EDA-F776-4240-AF41-B681D3A0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F12F2-C693-E746-BAD9-FB32C538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E4E-83A4-014E-A4BD-67520A31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01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43D8A-C183-504A-88F7-41F473F59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84B30-C16A-A447-BD3F-54E3E8EF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EA007-1C1D-C84C-8FF3-8AA9A06D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E4269-E3D5-234B-AFFC-DE6EB77A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4B88-159D-2A4B-874B-80BF08CF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E7E328-75DE-D74A-AE32-8118B650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903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852D28-9F01-2B48-96E8-F56A4111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7403" y="6356351"/>
            <a:ext cx="20595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9FCD52-C568-9840-947C-604C3CDF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3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574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17CA526-6745-6F48-AF55-A79A6980B94B}" type="datetimeFigureOut">
              <a:rPr lang="en-US" smtClean="0"/>
              <a:pPr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9150" y="6356351"/>
            <a:ext cx="172912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3FA4B4E-926E-DE4B-863E-44EDF057A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8DE7875-B3D2-8A4A-A00C-35A34E22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574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17CA526-6745-6F48-AF55-A79A6980B94B}" type="datetimeFigureOut">
              <a:rPr lang="en-US" smtClean="0"/>
              <a:pPr/>
              <a:t>2/18/21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4A9EEA11-FCC0-1449-B63C-6E5401E5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9150" y="6356351"/>
            <a:ext cx="172912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B85DAE-5948-B844-92F1-A343CF21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A3FA4B4E-926E-DE4B-863E-44EDF057A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2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F349AD-56FE-354D-AE80-7BC3FD19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903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C7D3E45-444D-8D47-A669-65F6587F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7403" y="6356351"/>
            <a:ext cx="20595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E3BAAE-BE63-1C45-A42E-922E1F9D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11095" y="6356351"/>
            <a:ext cx="1667923" cy="365125"/>
          </a:xfrm>
          <a:prstGeom prst="rect">
            <a:avLst/>
          </a:prstGeom>
        </p:spPr>
        <p:txBody>
          <a:bodyPr/>
          <a:lstStyle/>
          <a:p>
            <a:fld id="{417CA526-6745-6F48-AF55-A79A6980B94B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1" y="6356351"/>
            <a:ext cx="20595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4B4E-926E-DE4B-863E-44EDF057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2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524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417CA526-6745-6F48-AF55-A79A6980B94B}" type="datetimeFigureOut">
              <a:rPr lang="en-US" smtClean="0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5508" y="6356351"/>
            <a:ext cx="2059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A3FA4B4E-926E-DE4B-863E-44EDF057A1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84EE4-0AD9-9B4B-9A4A-59BFBC4045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9" y="6061773"/>
            <a:ext cx="1695789" cy="755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77D818-B221-3C47-B0D7-154E1062DBEE}"/>
              </a:ext>
            </a:extLst>
          </p:cNvPr>
          <p:cNvSpPr/>
          <p:nvPr userDrawn="1"/>
        </p:nvSpPr>
        <p:spPr>
          <a:xfrm>
            <a:off x="-1" y="6748272"/>
            <a:ext cx="9144001" cy="109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753F5-BCDE-A04F-9361-230ECFDD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F91BF-DF4C-3B46-A2C9-044CB361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4AD34-8694-E44C-A287-ABC716E05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E767-A832-B24C-AFC3-E26085AB3393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783D-97CB-3A42-824A-86767B7DC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6703-FF76-764E-8EC0-00779B9F8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712A-2ADC-0246-9D22-555C6F3090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F1095-C5CF-2E4B-AD6B-588B467E695C}"/>
              </a:ext>
            </a:extLst>
          </p:cNvPr>
          <p:cNvSpPr/>
          <p:nvPr userDrawn="1"/>
        </p:nvSpPr>
        <p:spPr>
          <a:xfrm>
            <a:off x="-1" y="6748272"/>
            <a:ext cx="9144001" cy="109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50D22-15E4-D14F-AF80-0AAED71D5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3"/>
          <a:stretch/>
        </p:blipFill>
        <p:spPr>
          <a:xfrm>
            <a:off x="0" y="6061774"/>
            <a:ext cx="557350" cy="7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onlinesurveys.com/" TargetMode="External"/><Relationship Id="rId2" Type="http://schemas.openxmlformats.org/officeDocument/2006/relationships/hyperlink" Target="https://www.surveymonkey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rBkN95aLGJ?amp=1" TargetMode="External"/><Relationship Id="rId2" Type="http://schemas.openxmlformats.org/officeDocument/2006/relationships/hyperlink" Target="https://reunions.princeton.edu/zoom-background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lumni.princeton.edu/document/888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facebook.com/princetonalumni" TargetMode="External"/><Relationship Id="rId7" Type="http://schemas.openxmlformats.org/officeDocument/2006/relationships/hyperlink" Target="https://www.linkedin.com/groups/3482603/" TargetMode="External"/><Relationship Id="rId2" Type="http://schemas.openxmlformats.org/officeDocument/2006/relationships/hyperlink" Target="https://giphy.com/stories/princeton-alumni-ed493971-943b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hyperlink" Target="twitter.com/princetonalumni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://www.instagram.com/princetonalumn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lumni.princeton.edu/document/8891" TargetMode="External"/><Relationship Id="rId2" Type="http://schemas.openxmlformats.org/officeDocument/2006/relationships/hyperlink" Target="https://alumni.princeton.edu/learntravel/academicprogrammi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acra@Princeton.edu" TargetMode="External"/><Relationship Id="rId4" Type="http://schemas.openxmlformats.org/officeDocument/2006/relationships/hyperlink" Target="https://kahoo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umni.princeton.edu/sites/g/files/toruqf156/files/2020-01/CORA_Grant_Guidelines_Final.pdf" TargetMode="External"/><Relationship Id="rId2" Type="http://schemas.openxmlformats.org/officeDocument/2006/relationships/hyperlink" Target="https://tigernet.princeton.edu/s/1760/02-tigernet/19/interior.aspx?sid=1760&amp;gid=2&amp;pgid=2353#/Search/Simpl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s://alumni.princeton.edu/learntravel/academicprogramming/speakersburea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lumni.princeton.edu/document/8826" TargetMode="External"/><Relationship Id="rId13" Type="http://schemas.openxmlformats.org/officeDocument/2006/relationships/hyperlink" Target="https://alumni.princeton.edu/document/8896" TargetMode="External"/><Relationship Id="rId3" Type="http://schemas.openxmlformats.org/officeDocument/2006/relationships/hyperlink" Target="https://vimeo.com/433754306/768dca4217" TargetMode="External"/><Relationship Id="rId7" Type="http://schemas.openxmlformats.org/officeDocument/2006/relationships/hyperlink" Target="https://alumni.princeton.edu/volunteer/committees/cora" TargetMode="External"/><Relationship Id="rId12" Type="http://schemas.openxmlformats.org/officeDocument/2006/relationships/hyperlink" Target="https://alumni.princeton.edu/document/8846" TargetMode="External"/><Relationship Id="rId2" Type="http://schemas.openxmlformats.org/officeDocument/2006/relationships/hyperlink" Target="https://alumni.princeton.edu/sites/g/files/toruqf156/files/2020-06/CAT-Guide-to-Zoom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lumni.princeton.edu/sites/g/files/toruqf156/files/2020-04/April-2020-Webinar.pdf" TargetMode="External"/><Relationship Id="rId11" Type="http://schemas.openxmlformats.org/officeDocument/2006/relationships/hyperlink" Target="https://alumni.princeton.edu/document/8841" TargetMode="External"/><Relationship Id="rId5" Type="http://schemas.openxmlformats.org/officeDocument/2006/relationships/hyperlink" Target="https://vimeo.com/415187903/9a8a5813b8" TargetMode="External"/><Relationship Id="rId15" Type="http://schemas.openxmlformats.org/officeDocument/2006/relationships/hyperlink" Target="https://vimeo.com/user84530930/download/423243514/b5885fa481" TargetMode="External"/><Relationship Id="rId10" Type="http://schemas.openxmlformats.org/officeDocument/2006/relationships/hyperlink" Target="https://alumni.princeton.edu/document/8836" TargetMode="External"/><Relationship Id="rId4" Type="http://schemas.openxmlformats.org/officeDocument/2006/relationships/hyperlink" Target="https://zoom.us/docs/en-us/covid19.html" TargetMode="External"/><Relationship Id="rId9" Type="http://schemas.openxmlformats.org/officeDocument/2006/relationships/hyperlink" Target="https://alumni.princeton.edu/document/8831" TargetMode="External"/><Relationship Id="rId14" Type="http://schemas.openxmlformats.org/officeDocument/2006/relationships/hyperlink" Target="https://alumni.princeton.edu/document/88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gracek@princeton.edu" TargetMode="External"/><Relationship Id="rId3" Type="http://schemas.openxmlformats.org/officeDocument/2006/relationships/hyperlink" Target="http://a4p.tigernet.princeton.edu/s/1760/clubsandchapters/3/start.aspx?gid=4&amp;pgid=61" TargetMode="External"/><Relationship Id="rId7" Type="http://schemas.openxmlformats.org/officeDocument/2006/relationships/hyperlink" Target="https://alumni.princeton.edu/communities/regions/pwn" TargetMode="External"/><Relationship Id="rId2" Type="http://schemas.openxmlformats.org/officeDocument/2006/relationships/hyperlink" Target="https://princeton.imodules.com/s/1760/02-tigernet/index.aspx?sid=1760&amp;gid=2&amp;pgid=2353#/Search/Simpl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tgala.tigernet.princeton.edu/s/1760/clubsandchapters/3/start.aspx?gid=75" TargetMode="External"/><Relationship Id="rId11" Type="http://schemas.openxmlformats.org/officeDocument/2006/relationships/hyperlink" Target="mailto:apga@princeton.edu" TargetMode="External"/><Relationship Id="rId5" Type="http://schemas.openxmlformats.org/officeDocument/2006/relationships/hyperlink" Target="http://www.princetonlatinos.com/" TargetMode="External"/><Relationship Id="rId10" Type="http://schemas.openxmlformats.org/officeDocument/2006/relationships/hyperlink" Target="http://apga.tigernet.princeton.edu/" TargetMode="External"/><Relationship Id="rId4" Type="http://schemas.openxmlformats.org/officeDocument/2006/relationships/hyperlink" Target="http://www.princeton-abpa.org/" TargetMode="External"/><Relationship Id="rId9" Type="http://schemas.openxmlformats.org/officeDocument/2006/relationships/hyperlink" Target="https://alumni.princeton.edu/communities/affiliatedgrou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princeton.imodules.com/s/1760/images/gid82/editor/helen_zia_book_talk_asian_american_dreams_poster_revised_041920_released.png" TargetMode="External"/><Relationship Id="rId7" Type="http://schemas.openxmlformats.org/officeDocument/2006/relationships/hyperlink" Target="https://alumni.princeton.edu/learntravel/academicprogramming/prerea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788" y="866685"/>
            <a:ext cx="80957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/>
              <a:t>Virtual Event Toolkit</a:t>
            </a:r>
          </a:p>
          <a:p>
            <a:pPr algn="ctr"/>
            <a:endParaRPr lang="en-US" sz="3700" b="1" dirty="0"/>
          </a:p>
          <a:p>
            <a:pPr algn="ctr"/>
            <a:endParaRPr lang="en-US" sz="3700" b="1" dirty="0"/>
          </a:p>
          <a:p>
            <a:pPr algn="ctr"/>
            <a:endParaRPr lang="en-US" sz="3700" b="1" dirty="0"/>
          </a:p>
          <a:p>
            <a:pPr algn="ctr"/>
            <a:endParaRPr lang="en-US" sz="3700" b="1" dirty="0"/>
          </a:p>
          <a:p>
            <a:pPr algn="ctr"/>
            <a:endParaRPr lang="en-US" sz="3700" b="1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2800" dirty="0"/>
              <a:t>Regional Alumni Associations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7" y="996272"/>
            <a:ext cx="6646129" cy="4665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0313" y="5098618"/>
            <a:ext cx="605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9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3" y="228450"/>
            <a:ext cx="7645555" cy="6273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(body)"/>
              </a:rPr>
              <a:t> Post-event: Best Practices</a:t>
            </a:r>
            <a:endParaRPr lang="en-US" sz="3200" dirty="0">
              <a:latin typeface="Calibri (body)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504" y="753492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2EF6A3-C3EB-4957-9355-FBA8BCB0BB8C}"/>
              </a:ext>
            </a:extLst>
          </p:cNvPr>
          <p:cNvSpPr txBox="1"/>
          <p:nvPr/>
        </p:nvSpPr>
        <p:spPr>
          <a:xfrm>
            <a:off x="262053" y="792914"/>
            <a:ext cx="86198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i="1" dirty="0"/>
              <a:t> </a:t>
            </a:r>
          </a:p>
          <a:p>
            <a:pPr algn="ctr"/>
            <a:endParaRPr lang="en-US" sz="1450" i="1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FB44602-BC07-4E6E-93E4-D3C35ED60710}"/>
              </a:ext>
            </a:extLst>
          </p:cNvPr>
          <p:cNvSpPr txBox="1">
            <a:spLocks/>
          </p:cNvSpPr>
          <p:nvPr/>
        </p:nvSpPr>
        <p:spPr>
          <a:xfrm>
            <a:off x="295716" y="1030714"/>
            <a:ext cx="8251782" cy="4992724"/>
          </a:xfrm>
          <a:prstGeom prst="rect">
            <a:avLst/>
          </a:prstGeom>
          <a:ln>
            <a:solidFill>
              <a:srgbClr val="F9932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b="1" dirty="0">
              <a:latin typeface="Calibri (body)"/>
            </a:endParaRPr>
          </a:p>
          <a:p>
            <a:pPr marL="0" lvl="1" indent="0">
              <a:buNone/>
            </a:pPr>
            <a:r>
              <a:rPr lang="en-US" b="1" dirty="0">
                <a:latin typeface="Calibri (body)"/>
              </a:rPr>
              <a:t>              </a:t>
            </a:r>
            <a:endParaRPr lang="en-US" sz="1900" b="1" dirty="0">
              <a:latin typeface="Calibri (body)"/>
            </a:endParaRPr>
          </a:p>
          <a:p>
            <a:pPr marL="0" lvl="1" indent="0">
              <a:buNone/>
            </a:pPr>
            <a:r>
              <a:rPr lang="en-US" sz="1900" b="1" dirty="0">
                <a:latin typeface="Calibri (body)"/>
              </a:rPr>
              <a:t>                 Remember to thank your event talent</a:t>
            </a:r>
          </a:p>
          <a:p>
            <a:pPr marL="1314450" lvl="4" indent="-285750"/>
            <a:r>
              <a:rPr lang="en-US" sz="1700" dirty="0">
                <a:latin typeface="Calibri (body)"/>
              </a:rPr>
              <a:t>Send personalized e-notes of gratitude to your speakers and event organizers</a:t>
            </a:r>
          </a:p>
          <a:p>
            <a:pPr marL="342900" lvl="2" indent="0">
              <a:buNone/>
            </a:pPr>
            <a:endParaRPr lang="en-US" sz="1600" dirty="0">
              <a:latin typeface="Calibri (body)"/>
            </a:endParaRP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               </a:t>
            </a: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                 </a:t>
            </a: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                </a:t>
            </a:r>
            <a:endParaRPr lang="en-US" sz="1900" b="1" dirty="0">
              <a:latin typeface="Calibri (body)"/>
            </a:endParaRPr>
          </a:p>
          <a:p>
            <a:pPr marL="0" lvl="2" indent="0">
              <a:buNone/>
            </a:pPr>
            <a:r>
              <a:rPr lang="en-US" sz="1900" b="1" dirty="0">
                <a:latin typeface="Calibri (body)"/>
              </a:rPr>
              <a:t>                 Gain valuable insights through post-event surveys</a:t>
            </a:r>
          </a:p>
          <a:p>
            <a:pPr marL="1314450" lvl="5" indent="-285750"/>
            <a:r>
              <a:rPr lang="en-US" sz="1700" dirty="0">
                <a:latin typeface="Calibri (body)"/>
              </a:rPr>
              <a:t>Explore free survey tools such as </a:t>
            </a:r>
            <a:r>
              <a:rPr lang="en-US" sz="1700" dirty="0">
                <a:latin typeface="Calibri (body)"/>
                <a:hlinkClick r:id="rId2"/>
              </a:rPr>
              <a:t>survey monkey </a:t>
            </a:r>
            <a:r>
              <a:rPr lang="en-US" sz="1700" dirty="0">
                <a:latin typeface="Calibri (body)"/>
              </a:rPr>
              <a:t>and </a:t>
            </a:r>
            <a:r>
              <a:rPr lang="en-US" sz="1700" dirty="0">
                <a:latin typeface="Calibri (body)"/>
                <a:hlinkClick r:id="rId3"/>
              </a:rPr>
              <a:t>free online surveys</a:t>
            </a:r>
            <a:endParaRPr lang="en-US" sz="1700" dirty="0">
              <a:latin typeface="Calibri (body)"/>
            </a:endParaRPr>
          </a:p>
          <a:p>
            <a:pPr marL="1314450" lvl="5" indent="-285750"/>
            <a:r>
              <a:rPr lang="en-US" sz="1700" dirty="0">
                <a:latin typeface="Calibri (body)"/>
              </a:rPr>
              <a:t>Create a short survey ahead of the event &amp; share a link at the end in the chat box or email event attendees soon after </a:t>
            </a:r>
          </a:p>
          <a:p>
            <a:pPr marL="1314450" lvl="5" indent="-285750"/>
            <a:r>
              <a:rPr lang="en-US" sz="1700" dirty="0">
                <a:latin typeface="Calibri (body)"/>
              </a:rPr>
              <a:t>Crowdsource new event ideas and panel topics</a:t>
            </a:r>
          </a:p>
          <a:p>
            <a:pPr marL="1314450" lvl="5" indent="-285750"/>
            <a:endParaRPr lang="en-US" sz="1600" dirty="0">
              <a:latin typeface="Calibri (body)"/>
            </a:endParaRPr>
          </a:p>
          <a:p>
            <a:pPr marL="342900" lvl="3" indent="0">
              <a:buNone/>
            </a:pPr>
            <a:endParaRPr lang="en-US" sz="1900" dirty="0">
              <a:latin typeface="Calibri (body)"/>
            </a:endParaRPr>
          </a:p>
          <a:p>
            <a:pPr marL="0" lvl="2" indent="0">
              <a:buNone/>
            </a:pPr>
            <a:r>
              <a:rPr lang="en-US" sz="1900" b="1" dirty="0">
                <a:latin typeface="Calibri (body)"/>
              </a:rPr>
              <a:t>                 Archive your event</a:t>
            </a:r>
            <a:endParaRPr lang="en-US" sz="1900" dirty="0">
              <a:latin typeface="Calibri (body)"/>
            </a:endParaRPr>
          </a:p>
          <a:p>
            <a:pPr marL="1314450" lvl="5" indent="-285750"/>
            <a:r>
              <a:rPr lang="en-US" sz="1600" dirty="0">
                <a:latin typeface="Calibri (body)"/>
              </a:rPr>
              <a:t>	</a:t>
            </a:r>
            <a:r>
              <a:rPr lang="en-US" sz="1700" dirty="0">
                <a:latin typeface="Calibri (body)"/>
              </a:rPr>
              <a:t>With participant and speaker permission, record your event to share with   </a:t>
            </a:r>
          </a:p>
          <a:p>
            <a:pPr marL="1028700" lvl="5" indent="0">
              <a:buNone/>
            </a:pPr>
            <a:r>
              <a:rPr lang="en-US" sz="1700" dirty="0">
                <a:latin typeface="Calibri (body)"/>
              </a:rPr>
              <a:t>      those Tigers who registered but could not attend</a:t>
            </a:r>
          </a:p>
          <a:p>
            <a:pPr marL="0" lvl="2" indent="0">
              <a:buNone/>
            </a:pPr>
            <a:endParaRPr lang="en-US" sz="1800" b="1" dirty="0">
              <a:latin typeface="Calibri (body)"/>
            </a:endParaRP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		</a:t>
            </a:r>
          </a:p>
          <a:p>
            <a:endParaRPr lang="en-US" dirty="0">
              <a:latin typeface="Calibri (body)"/>
            </a:endParaRPr>
          </a:p>
          <a:p>
            <a:endParaRPr lang="en-US" dirty="0">
              <a:latin typeface="Calibri (body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2" y="4490125"/>
            <a:ext cx="698769" cy="69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3" y="2801517"/>
            <a:ext cx="903248" cy="871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98329" y="6478904"/>
            <a:ext cx="15456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Icons from flaticon.com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4" y="1433813"/>
            <a:ext cx="783866" cy="7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3" y="228450"/>
            <a:ext cx="7645555" cy="6273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(body)"/>
              </a:rPr>
              <a:t>“Prince-tify” Your Online Gatherings</a:t>
            </a:r>
            <a:endParaRPr lang="en-US" sz="3200" dirty="0">
              <a:latin typeface="Calibri (body)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504" y="753492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2EF6A3-C3EB-4957-9355-FBA8BCB0BB8C}"/>
              </a:ext>
            </a:extLst>
          </p:cNvPr>
          <p:cNvSpPr txBox="1"/>
          <p:nvPr/>
        </p:nvSpPr>
        <p:spPr>
          <a:xfrm>
            <a:off x="262053" y="792914"/>
            <a:ext cx="861989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i="1" dirty="0"/>
              <a:t>Incorporate that unique Princeton touch into your events to keep your members coming back for more</a:t>
            </a:r>
          </a:p>
          <a:p>
            <a:r>
              <a:rPr lang="en-US" sz="1450" i="1" dirty="0"/>
              <a:t>Tiger spirit &amp; conversation!</a:t>
            </a:r>
          </a:p>
          <a:p>
            <a:pPr algn="ctr"/>
            <a:endParaRPr lang="en-US" sz="1450" i="1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FB44602-BC07-4E6E-93E4-D3C35ED60710}"/>
              </a:ext>
            </a:extLst>
          </p:cNvPr>
          <p:cNvSpPr txBox="1">
            <a:spLocks/>
          </p:cNvSpPr>
          <p:nvPr/>
        </p:nvSpPr>
        <p:spPr>
          <a:xfrm>
            <a:off x="427504" y="1463525"/>
            <a:ext cx="6787335" cy="3487616"/>
          </a:xfrm>
          <a:prstGeom prst="rect">
            <a:avLst/>
          </a:prstGeom>
          <a:ln>
            <a:solidFill>
              <a:srgbClr val="F9932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b="1" dirty="0">
              <a:latin typeface="Calibri (body)"/>
            </a:endParaRPr>
          </a:p>
          <a:p>
            <a:pPr marL="0" lvl="1" indent="0">
              <a:buNone/>
            </a:pPr>
            <a:r>
              <a:rPr lang="en-US" b="1" dirty="0">
                <a:latin typeface="Calibri (body)"/>
              </a:rPr>
              <a:t>Virtual meeting backgrounds</a:t>
            </a:r>
          </a:p>
          <a:p>
            <a:pPr marL="628650" lvl="2" indent="-285750"/>
            <a:r>
              <a:rPr lang="en-US" sz="1600" dirty="0">
                <a:latin typeface="Calibri (body)"/>
                <a:hlinkClick r:id="rId2"/>
              </a:rPr>
              <a:t>Reunions Online</a:t>
            </a:r>
            <a:endParaRPr lang="en-US" sz="1600" dirty="0">
              <a:latin typeface="Calibri (body)"/>
            </a:endParaRPr>
          </a:p>
          <a:p>
            <a:pPr marL="628650" lvl="2" indent="-285750"/>
            <a:r>
              <a:rPr lang="en-US" sz="1600" dirty="0">
                <a:latin typeface="Calibri (body)"/>
                <a:hlinkClick r:id="rId3"/>
              </a:rPr>
              <a:t>Princeton University Communications</a:t>
            </a:r>
            <a:endParaRPr lang="en-US" sz="1600" dirty="0">
              <a:latin typeface="Calibri (body)"/>
            </a:endParaRPr>
          </a:p>
          <a:p>
            <a:pPr marL="342900" lvl="2" indent="0">
              <a:buNone/>
            </a:pPr>
            <a:endParaRPr lang="en-US" sz="1600" dirty="0">
              <a:latin typeface="Calibri (body)"/>
            </a:endParaRP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Encourage </a:t>
            </a:r>
            <a:r>
              <a:rPr lang="en-US" sz="1800" b="1" dirty="0">
                <a:solidFill>
                  <a:srgbClr val="E7782F"/>
                </a:solidFill>
                <a:latin typeface="Calibri (body)"/>
              </a:rPr>
              <a:t>orange</a:t>
            </a:r>
            <a:r>
              <a:rPr lang="en-US" sz="1800" b="1" dirty="0">
                <a:latin typeface="Calibri (body)"/>
              </a:rPr>
              <a:t> &amp; black attire</a:t>
            </a:r>
          </a:p>
          <a:p>
            <a:pPr marL="628650" lvl="3" indent="-285750"/>
            <a:r>
              <a:rPr lang="en-US" sz="1600" dirty="0">
                <a:latin typeface="Calibri (body)"/>
              </a:rPr>
              <a:t>Offer a “Princeton spirit” award for best dressed</a:t>
            </a:r>
          </a:p>
          <a:p>
            <a:pPr marL="628650" lvl="3" indent="-285750"/>
            <a:r>
              <a:rPr lang="en-US" sz="1600" dirty="0">
                <a:latin typeface="Calibri (body)"/>
              </a:rPr>
              <a:t>Plan a Princeton-themed trivia event</a:t>
            </a:r>
          </a:p>
          <a:p>
            <a:pPr lvl="2"/>
            <a:r>
              <a:rPr lang="en-US" dirty="0">
                <a:latin typeface="Calibri (body)"/>
              </a:rPr>
              <a:t>Browse </a:t>
            </a:r>
            <a:r>
              <a:rPr lang="en-US" dirty="0">
                <a:latin typeface="Calibri (body)"/>
                <a:hlinkClick r:id="rId4"/>
              </a:rPr>
              <a:t>this searchable </a:t>
            </a:r>
            <a:r>
              <a:rPr lang="en-US" i="1" dirty="0">
                <a:latin typeface="Calibri (body)"/>
                <a:hlinkClick r:id="rId4"/>
              </a:rPr>
              <a:t>Princeton Companion Book</a:t>
            </a:r>
            <a:r>
              <a:rPr lang="en-US" i="1" dirty="0">
                <a:latin typeface="Calibri (body)"/>
              </a:rPr>
              <a:t> </a:t>
            </a:r>
            <a:r>
              <a:rPr lang="en-US" dirty="0">
                <a:latin typeface="Calibri (body)"/>
              </a:rPr>
              <a:t>for ideas and inspiration</a:t>
            </a:r>
          </a:p>
          <a:p>
            <a:pPr marL="342900" lvl="2" indent="0">
              <a:buNone/>
            </a:pPr>
            <a:endParaRPr lang="en-US" sz="1800" dirty="0">
              <a:latin typeface="Calibri (body)"/>
            </a:endParaRP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Provide a “Tiger </a:t>
            </a:r>
            <a:r>
              <a:rPr lang="en-US" sz="1800" b="1" dirty="0" err="1">
                <a:latin typeface="Calibri (body)"/>
              </a:rPr>
              <a:t>Tiger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Tiger</a:t>
            </a:r>
            <a:r>
              <a:rPr lang="en-US" sz="1800" b="1" dirty="0">
                <a:latin typeface="Calibri (body)"/>
              </a:rPr>
              <a:t>” themed beverage or snack/recipe </a:t>
            </a:r>
          </a:p>
          <a:p>
            <a:endParaRPr lang="en-US" dirty="0">
              <a:latin typeface="Calibri (body)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8397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7" y="8287"/>
            <a:ext cx="8288781" cy="101853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 (body)"/>
              </a:rPr>
              <a:t>Think Outside the “Zoom” Box</a:t>
            </a:r>
            <a:endParaRPr lang="en-US" sz="3400" dirty="0">
              <a:latin typeface="Calibri (body)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2855" y="753491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17137" y="1710677"/>
            <a:ext cx="7115597" cy="3975762"/>
          </a:xfrm>
        </p:spPr>
        <p:txBody>
          <a:bodyPr>
            <a:normAutofit/>
          </a:bodyPr>
          <a:lstStyle/>
          <a:p>
            <a:endParaRPr lang="en-US" sz="1600" dirty="0">
              <a:latin typeface="Calibri (body)"/>
            </a:endParaRPr>
          </a:p>
          <a:p>
            <a:pPr fontAlgn="base"/>
            <a:endParaRPr lang="en-US" sz="1600" dirty="0">
              <a:latin typeface="Calibri (body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147" y="720372"/>
            <a:ext cx="747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i="1"/>
            </a:lvl1pPr>
          </a:lstStyle>
          <a:p>
            <a:pPr algn="l"/>
            <a:r>
              <a:rPr lang="en-US" dirty="0"/>
              <a:t>Keep your regional community connected to Princeton through social media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half" idx="1"/>
          </p:nvPr>
        </p:nvSpPr>
        <p:spPr>
          <a:xfrm>
            <a:off x="282855" y="1405243"/>
            <a:ext cx="7115598" cy="3711512"/>
          </a:xfr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en-US" sz="1800" b="1" dirty="0"/>
              <a:t>Amplify @</a:t>
            </a:r>
            <a:r>
              <a:rPr lang="en-US" sz="1800" b="1" dirty="0" err="1"/>
              <a:t>PrincetonAlumni</a:t>
            </a:r>
            <a:r>
              <a:rPr lang="en-US" sz="1800" b="1" dirty="0"/>
              <a:t> content to your regional community</a:t>
            </a:r>
          </a:p>
          <a:p>
            <a:pPr fontAlgn="base"/>
            <a:endParaRPr lang="en-US" sz="1600" dirty="0"/>
          </a:p>
          <a:p>
            <a:pPr fontAlgn="base"/>
            <a:endParaRPr lang="en-US" sz="1600" dirty="0"/>
          </a:p>
          <a:p>
            <a:pPr fontAlgn="base"/>
            <a:r>
              <a:rPr lang="en-US" sz="1800" b="1" dirty="0"/>
              <a:t>Explore ways to interact and collaborate through social media with other Princeton alumni groups</a:t>
            </a:r>
          </a:p>
          <a:p>
            <a:pPr marL="0" indent="0" fontAlgn="base">
              <a:buNone/>
            </a:pPr>
            <a:endParaRPr lang="en-US" sz="1600" dirty="0"/>
          </a:p>
          <a:p>
            <a:pPr fontAlgn="base"/>
            <a:r>
              <a:rPr lang="en-US" sz="1800" b="1" dirty="0"/>
              <a:t>Consider Facebook and Instagram livestream features for alumni-led talks, interviews and panels to reach even more Tigers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800" b="1" dirty="0"/>
              <a:t>Add a Tiger touch to your region’s social media content with </a:t>
            </a:r>
            <a:r>
              <a:rPr lang="en-US" sz="1800" b="1" dirty="0">
                <a:hlinkClick r:id="rId2"/>
              </a:rPr>
              <a:t>Princeton Reunions GIPHY stickers</a:t>
            </a:r>
            <a:r>
              <a:rPr lang="en-US" sz="1800" b="1" dirty="0"/>
              <a:t> (available on Facebook, Instagram, Snapchat and more!)</a:t>
            </a:r>
          </a:p>
          <a:p>
            <a:pPr fontAlgn="base"/>
            <a:endParaRPr lang="en-US" sz="1800" dirty="0">
              <a:latin typeface="Calibri (body)"/>
            </a:endParaRPr>
          </a:p>
        </p:txBody>
      </p:sp>
      <p:pic>
        <p:nvPicPr>
          <p:cNvPr id="20" name="Picture 2" descr="https://adminlb.imodules.com/s/1760/images/editor/original/Beta%20Templates/PUFacebook19.png">
            <a:hlinkClick r:id="rId3"/>
            <a:extLst>
              <a:ext uri="{FF2B5EF4-FFF2-40B4-BE49-F238E27FC236}">
                <a16:creationId xmlns:a16="http://schemas.microsoft.com/office/drawing/2014/main" id="{830BF69C-7817-418A-809F-CD4F05EB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39" y="1852213"/>
            <a:ext cx="520726" cy="5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adminlb.imodules.com/s/1760/images/editor/original/Beta%20Templates/PUTwitter19.png">
            <a:hlinkClick r:id="rId5" action="ppaction://hlinkfile"/>
            <a:extLst>
              <a:ext uri="{FF2B5EF4-FFF2-40B4-BE49-F238E27FC236}">
                <a16:creationId xmlns:a16="http://schemas.microsoft.com/office/drawing/2014/main" id="{A22E5F13-7A1E-4216-A0EB-5974E02E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54" y="1850309"/>
            <a:ext cx="520726" cy="5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adminlb.imodules.com/s/1760/images/editor/original/Beta%20Templates/PULinkedin.png">
            <a:hlinkClick r:id="rId7"/>
            <a:extLst>
              <a:ext uri="{FF2B5EF4-FFF2-40B4-BE49-F238E27FC236}">
                <a16:creationId xmlns:a16="http://schemas.microsoft.com/office/drawing/2014/main" id="{8BD5D6DF-318B-48F3-ABD4-E0E90D8D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69" y="1850310"/>
            <a:ext cx="520726" cy="5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adminlb.imodules.com/s/1760/images/editor/original/Beta%20Templates/PUInstagram.png">
            <a:hlinkClick r:id="rId9"/>
            <a:extLst>
              <a:ext uri="{FF2B5EF4-FFF2-40B4-BE49-F238E27FC236}">
                <a16:creationId xmlns:a16="http://schemas.microsoft.com/office/drawing/2014/main" id="{1901DDF8-2C5D-4DC6-9CAE-A99511F7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84" y="1850308"/>
            <a:ext cx="520726" cy="5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9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54" y="118492"/>
            <a:ext cx="8125482" cy="861758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+mn-lt"/>
              </a:rPr>
              <a:t>Reminders &amp; Opportunities</a:t>
            </a:r>
            <a:endParaRPr lang="en-US" sz="3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6172" y="764894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46172" y="1178853"/>
            <a:ext cx="8184452" cy="443021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700" dirty="0"/>
          </a:p>
          <a:p>
            <a:pPr marL="0" lvl="0" indent="0">
              <a:buNone/>
            </a:pPr>
            <a:r>
              <a:rPr lang="en-US" sz="1900" b="1" dirty="0"/>
              <a:t>Repurpose &amp; share existing University content</a:t>
            </a:r>
          </a:p>
          <a:p>
            <a:pPr lvl="0"/>
            <a:r>
              <a:rPr lang="en-US" sz="1700" dirty="0"/>
              <a:t>Amplify the Alumni Pre-read tradition, faculty books, and other educational offerings found on our </a:t>
            </a:r>
            <a:r>
              <a:rPr lang="en-US" sz="1700" u="sng" dirty="0">
                <a:hlinkClick r:id="rId2"/>
              </a:rPr>
              <a:t>academic programming</a:t>
            </a:r>
            <a:r>
              <a:rPr lang="en-US" sz="1700" dirty="0"/>
              <a:t> section</a:t>
            </a:r>
            <a:endParaRPr lang="en-US" sz="2700" dirty="0"/>
          </a:p>
          <a:p>
            <a:pPr marL="0" lvl="0" indent="0">
              <a:buNone/>
            </a:pPr>
            <a:r>
              <a:rPr lang="en-US" sz="1900" b="1" dirty="0"/>
              <a:t>Be in touch</a:t>
            </a:r>
          </a:p>
          <a:p>
            <a:r>
              <a:rPr lang="en-US" sz="1700" dirty="0"/>
              <a:t>Consult with an experienced and savvy regional association leader for support with your region’s online programming. </a:t>
            </a:r>
            <a:r>
              <a:rPr lang="en-US" sz="1700" dirty="0">
                <a:hlinkClick r:id="rId3"/>
              </a:rPr>
              <a:t>Reach out to a CORA member </a:t>
            </a:r>
            <a:r>
              <a:rPr lang="en-US" sz="1700" dirty="0"/>
              <a:t>for one-on-one guidance.</a:t>
            </a:r>
          </a:p>
          <a:p>
            <a:r>
              <a:rPr lang="en-US" sz="1700" dirty="0"/>
              <a:t>As a regional event host, get free access to </a:t>
            </a:r>
            <a:r>
              <a:rPr lang="en-US" sz="1700" i="1" dirty="0">
                <a:hlinkClick r:id="rId4"/>
              </a:rPr>
              <a:t>Kahoot!</a:t>
            </a:r>
            <a:r>
              <a:rPr lang="en-US" sz="1700" dirty="0"/>
              <a:t>, a live trivia web application</a:t>
            </a:r>
          </a:p>
          <a:p>
            <a:r>
              <a:rPr lang="en-US" sz="1700" dirty="0"/>
              <a:t>Share photos/screen shots of your online events for the annual CORA Princetagram</a:t>
            </a:r>
          </a:p>
          <a:p>
            <a:r>
              <a:rPr lang="en-US" sz="1700" dirty="0"/>
              <a:t>Have a resource, tip or recommendation to include in this toolkit? Let us know!</a:t>
            </a:r>
          </a:p>
          <a:p>
            <a:pPr marL="0" indent="0" algn="ctr">
              <a:buNone/>
            </a:pPr>
            <a:endParaRPr lang="en-US" i="1" dirty="0">
              <a:latin typeface="Calibri (body)"/>
            </a:endParaRPr>
          </a:p>
          <a:p>
            <a:pPr marL="0" indent="0" algn="ctr">
              <a:buNone/>
            </a:pPr>
            <a:endParaRPr lang="en-US" i="1" dirty="0">
              <a:latin typeface="Calibri (body)"/>
            </a:endParaRPr>
          </a:p>
          <a:p>
            <a:pPr marL="0" indent="0" algn="ctr">
              <a:buNone/>
            </a:pPr>
            <a:r>
              <a:rPr lang="en-US" sz="1900" i="1" dirty="0">
                <a:latin typeface="Calibri (body)"/>
              </a:rPr>
              <a:t>Contact the regional affairs team at </a:t>
            </a:r>
            <a:r>
              <a:rPr lang="en-US" sz="1900" i="1" dirty="0">
                <a:latin typeface="Calibri (body)"/>
                <a:hlinkClick r:id="rId5"/>
              </a:rPr>
              <a:t>acra@Princeton.edu</a:t>
            </a:r>
            <a:r>
              <a:rPr lang="en-US" sz="1900" i="1" dirty="0">
                <a:latin typeface="Calibri (body)"/>
              </a:rPr>
              <a:t> </a:t>
            </a:r>
          </a:p>
          <a:p>
            <a:pPr lvl="0"/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3737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9" y="267106"/>
            <a:ext cx="8091604" cy="538123"/>
          </a:xfrm>
        </p:spPr>
        <p:txBody>
          <a:bodyPr>
            <a:noAutofit/>
          </a:bodyPr>
          <a:lstStyle/>
          <a:p>
            <a:r>
              <a:rPr lang="en-US" sz="3000" b="1" dirty="0"/>
              <a:t>Web-based Video Conferencing Platforms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27323" y="811590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6249561"/>
              </p:ext>
            </p:extLst>
          </p:nvPr>
        </p:nvGraphicFramePr>
        <p:xfrm>
          <a:off x="561318" y="1366688"/>
          <a:ext cx="7953375" cy="442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1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14" y="12373"/>
            <a:ext cx="7954032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 (body)"/>
              </a:rPr>
              <a:t>Web-based Video Conferencing Platforms:</a:t>
            </a:r>
            <a:br>
              <a:rPr lang="en-US" sz="3000" b="1" dirty="0">
                <a:latin typeface="Calibri (body)"/>
              </a:rPr>
            </a:br>
            <a:r>
              <a:rPr lang="en-US" sz="3000" b="1" dirty="0">
                <a:latin typeface="Calibri (body)"/>
              </a:rPr>
              <a:t>Other Considerations</a:t>
            </a:r>
            <a:endParaRPr lang="en-US" sz="3000" dirty="0">
              <a:latin typeface="Calibri (body)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6300" y="1671485"/>
            <a:ext cx="7084010" cy="3667432"/>
          </a:xfr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Check in with your </a:t>
            </a:r>
            <a:r>
              <a:rPr lang="en-US" sz="1800" b="1" dirty="0">
                <a:latin typeface="Calibri (body)"/>
                <a:hlinkClick r:id="rId2"/>
              </a:rPr>
              <a:t>regional board</a:t>
            </a:r>
            <a:endParaRPr lang="en-US" sz="1800" b="1" dirty="0">
              <a:latin typeface="Calibri (body)"/>
            </a:endParaRPr>
          </a:p>
          <a:p>
            <a:pPr marL="285750" lvl="2" indent="-285750"/>
            <a:r>
              <a:rPr lang="en-US" sz="1600" dirty="0">
                <a:latin typeface="Calibri (body)"/>
              </a:rPr>
              <a:t>A fellow Tiger leader may be willing to make a web-based video conferencing platform available through their place of business as part of their employee volunteer program.</a:t>
            </a:r>
          </a:p>
          <a:p>
            <a:pPr marL="0" lvl="2" indent="0">
              <a:buNone/>
            </a:pPr>
            <a:endParaRPr lang="en-US" sz="1800" dirty="0">
              <a:latin typeface="Calibri (body)"/>
            </a:endParaRP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Invest for the long term - online events are here to stay!</a:t>
            </a:r>
          </a:p>
          <a:p>
            <a:pPr marL="285750" lvl="2" indent="-285750"/>
            <a:r>
              <a:rPr lang="en-US" sz="1600" dirty="0">
                <a:latin typeface="Calibri (body)"/>
              </a:rPr>
              <a:t>Build these costs into your operational budget moving ahead.</a:t>
            </a:r>
          </a:p>
          <a:p>
            <a:pPr marL="0" lvl="2" indent="0">
              <a:buNone/>
            </a:pPr>
            <a:endParaRPr lang="en-US" sz="1800" dirty="0">
              <a:latin typeface="Calibri (body)"/>
            </a:endParaRPr>
          </a:p>
          <a:p>
            <a:pPr marL="0" lvl="2" indent="0">
              <a:buNone/>
            </a:pPr>
            <a:r>
              <a:rPr lang="en-US" sz="1800" b="1" dirty="0">
                <a:latin typeface="Calibri (body)"/>
              </a:rPr>
              <a:t>Take advantage of CORA’s funding opportunity</a:t>
            </a:r>
          </a:p>
          <a:p>
            <a:pPr marL="285750" lvl="2" indent="-285750"/>
            <a:r>
              <a:rPr lang="en-US" sz="1600" dirty="0">
                <a:latin typeface="Calibri (body)"/>
                <a:hlinkClick r:id="rId3"/>
              </a:rPr>
              <a:t>Apply now </a:t>
            </a:r>
            <a:r>
              <a:rPr lang="en-US" sz="1600" dirty="0">
                <a:latin typeface="Calibri (body)"/>
              </a:rPr>
              <a:t>for a </a:t>
            </a:r>
            <a:r>
              <a:rPr lang="en-US" sz="1600" i="1" dirty="0">
                <a:latin typeface="Calibri (body)"/>
              </a:rPr>
              <a:t>Committee on Regional Associations (CORA)</a:t>
            </a:r>
            <a:r>
              <a:rPr lang="en-US" sz="1600" dirty="0">
                <a:latin typeface="Calibri (body)"/>
              </a:rPr>
              <a:t> Virtual Event Grant! Limited grants (up to $150) are available to regional clubs seeking to foster, increase and enhance alumni engagement through digital means.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00B1BA-2A96-47D1-AC13-46C5C45629FD}"/>
              </a:ext>
            </a:extLst>
          </p:cNvPr>
          <p:cNvCxnSpPr/>
          <p:nvPr/>
        </p:nvCxnSpPr>
        <p:spPr>
          <a:xfrm>
            <a:off x="396300" y="1149688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2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BA38-484D-462C-BD4A-4AC5C572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5" y="49269"/>
            <a:ext cx="7886700" cy="9327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(body)"/>
              </a:rPr>
              <a:t>Online Events: Best Hits!</a:t>
            </a:r>
            <a:endParaRPr lang="en-US" sz="3200" dirty="0">
              <a:latin typeface="Calibri (body)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6358F4-DD5D-433C-82B5-3699B4B2FE3D}"/>
              </a:ext>
            </a:extLst>
          </p:cNvPr>
          <p:cNvCxnSpPr/>
          <p:nvPr/>
        </p:nvCxnSpPr>
        <p:spPr>
          <a:xfrm>
            <a:off x="349887" y="713567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AF38695-B89A-4F04-9B58-A9E6EA21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" y="1171792"/>
            <a:ext cx="449968" cy="44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648CC-1A9F-4100-8691-7D279914E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0" y="1881966"/>
            <a:ext cx="481666" cy="481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CA655-37E8-4E74-A89C-F03148FFB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0" y="2671925"/>
            <a:ext cx="398698" cy="398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D03E24-F548-4EF0-AB89-DBD4F1A61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85" y="1871373"/>
            <a:ext cx="435332" cy="435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01F76D-4275-48DF-BF6D-7804400F7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82" y="3321159"/>
            <a:ext cx="556938" cy="556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C75557-2739-4FEC-9590-54E07ECD568F}"/>
              </a:ext>
            </a:extLst>
          </p:cNvPr>
          <p:cNvSpPr txBox="1"/>
          <p:nvPr/>
        </p:nvSpPr>
        <p:spPr>
          <a:xfrm>
            <a:off x="168941" y="732477"/>
            <a:ext cx="8021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Consider offering a range of events, from informal social hours to structured content, and see what sticks!</a:t>
            </a:r>
          </a:p>
          <a:p>
            <a:pPr algn="ctr"/>
            <a:endParaRPr lang="en-US" sz="16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E7C1F8-05A6-48DE-B141-E5584E525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18" y="1142606"/>
            <a:ext cx="435332" cy="435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AA945-556A-4822-9D8C-5768468E2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31" y="2533750"/>
            <a:ext cx="547208" cy="5472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CF54DC-B048-480E-892F-CD022E8F6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29" y="4114516"/>
            <a:ext cx="477516" cy="4775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45D338-7FD5-40BE-BCEB-5E28C5DD4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9" y="4120372"/>
            <a:ext cx="476498" cy="476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AD7045-6357-48C2-9BC9-2D858BA56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4897318"/>
            <a:ext cx="476500" cy="4764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18" y="4771676"/>
            <a:ext cx="586068" cy="5860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8" y="3402311"/>
            <a:ext cx="404280" cy="404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F8A75-91B6-4A94-B9A1-6808C3A68E6F}"/>
              </a:ext>
            </a:extLst>
          </p:cNvPr>
          <p:cNvSpPr txBox="1"/>
          <p:nvPr/>
        </p:nvSpPr>
        <p:spPr>
          <a:xfrm>
            <a:off x="1238845" y="1253775"/>
            <a:ext cx="273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Book club/Princeton Pre-read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F042C7-672B-4C22-8DEB-F93ABEFD1E94}"/>
              </a:ext>
            </a:extLst>
          </p:cNvPr>
          <p:cNvSpPr txBox="1"/>
          <p:nvPr/>
        </p:nvSpPr>
        <p:spPr>
          <a:xfrm>
            <a:off x="1256798" y="2013928"/>
            <a:ext cx="24240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Happy hour/Wine tasting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5F862B-3C3F-4B69-8C72-AFE42F088C0C}"/>
              </a:ext>
            </a:extLst>
          </p:cNvPr>
          <p:cNvSpPr txBox="1"/>
          <p:nvPr/>
        </p:nvSpPr>
        <p:spPr>
          <a:xfrm>
            <a:off x="1267726" y="2629479"/>
            <a:ext cx="273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Cooking/Baking demonstration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C77102-FE98-475D-9E7C-23A158DFD46F}"/>
              </a:ext>
            </a:extLst>
          </p:cNvPr>
          <p:cNvSpPr txBox="1"/>
          <p:nvPr/>
        </p:nvSpPr>
        <p:spPr>
          <a:xfrm>
            <a:off x="1200394" y="3337902"/>
            <a:ext cx="273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Panel discussion/Fireside chat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5EDB8B-BF7E-4AB4-9904-DFB3F7984DB6}"/>
              </a:ext>
            </a:extLst>
          </p:cNvPr>
          <p:cNvSpPr txBox="1"/>
          <p:nvPr/>
        </p:nvSpPr>
        <p:spPr>
          <a:xfrm>
            <a:off x="1267726" y="4129518"/>
            <a:ext cx="273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Open mic night/Live performance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E20AE9-5B93-44BB-AD43-FF84D6BB45CD}"/>
              </a:ext>
            </a:extLst>
          </p:cNvPr>
          <p:cNvSpPr txBox="1"/>
          <p:nvPr/>
        </p:nvSpPr>
        <p:spPr>
          <a:xfrm>
            <a:off x="1267726" y="4963361"/>
            <a:ext cx="273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Princeton diversity discussion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11235F-E56C-4AEE-8D87-DEDAC6C4DAB1}"/>
              </a:ext>
            </a:extLst>
          </p:cNvPr>
          <p:cNvSpPr txBox="1"/>
          <p:nvPr/>
        </p:nvSpPr>
        <p:spPr>
          <a:xfrm>
            <a:off x="5529086" y="1111211"/>
            <a:ext cx="273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New admit receptions</a:t>
            </a:r>
            <a:br>
              <a:rPr lang="en-US" sz="1500" dirty="0">
                <a:latin typeface="Calibri (body)"/>
              </a:rPr>
            </a:br>
            <a:r>
              <a:rPr lang="en-US" sz="1500" dirty="0">
                <a:latin typeface="Calibri (body)"/>
              </a:rPr>
              <a:t>Student send-offs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6001CF-3085-4598-8048-BB4F426A51CB}"/>
              </a:ext>
            </a:extLst>
          </p:cNvPr>
          <p:cNvSpPr txBox="1"/>
          <p:nvPr/>
        </p:nvSpPr>
        <p:spPr>
          <a:xfrm>
            <a:off x="5529086" y="1913161"/>
            <a:ext cx="273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Movie watch party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E86F38-04BA-463E-B86D-58DC4D1B8726}"/>
              </a:ext>
            </a:extLst>
          </p:cNvPr>
          <p:cNvSpPr txBox="1"/>
          <p:nvPr/>
        </p:nvSpPr>
        <p:spPr>
          <a:xfrm>
            <a:off x="5529086" y="2652130"/>
            <a:ext cx="273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Annual dinner/Board meeting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5040BB-100B-41ED-95E4-36A64943E4F8}"/>
              </a:ext>
            </a:extLst>
          </p:cNvPr>
          <p:cNvSpPr txBox="1"/>
          <p:nvPr/>
        </p:nvSpPr>
        <p:spPr>
          <a:xfrm>
            <a:off x="5529086" y="3448422"/>
            <a:ext cx="273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Hobby hour/Wellness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6DAB6D-40E6-4972-8D38-89C16D0ABD5C}"/>
              </a:ext>
            </a:extLst>
          </p:cNvPr>
          <p:cNvSpPr txBox="1"/>
          <p:nvPr/>
        </p:nvSpPr>
        <p:spPr>
          <a:xfrm>
            <a:off x="5529086" y="4230662"/>
            <a:ext cx="273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Trivia/Game night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884E86-6B1D-4B22-A16C-8CEE8C5D3D46}"/>
              </a:ext>
            </a:extLst>
          </p:cNvPr>
          <p:cNvSpPr txBox="1"/>
          <p:nvPr/>
        </p:nvSpPr>
        <p:spPr>
          <a:xfrm>
            <a:off x="5533290" y="4898386"/>
            <a:ext cx="3022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  <a:hlinkClick r:id="rId14"/>
              </a:rPr>
              <a:t>Alumni Association Speakers Bureau</a:t>
            </a:r>
            <a:endParaRPr lang="en-US" sz="1500" dirty="0">
              <a:latin typeface="Calibri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6388" y="6539621"/>
            <a:ext cx="2693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Icons from flaticon.com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88" y="5534119"/>
            <a:ext cx="605198" cy="605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2" y="5573938"/>
            <a:ext cx="534482" cy="5344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E20AE9-5B93-44BB-AD43-FF84D6BB45CD}"/>
              </a:ext>
            </a:extLst>
          </p:cNvPr>
          <p:cNvSpPr txBox="1"/>
          <p:nvPr/>
        </p:nvSpPr>
        <p:spPr>
          <a:xfrm>
            <a:off x="1256798" y="5681717"/>
            <a:ext cx="273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“Tigers in Service” Community service project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6DAB6D-40E6-4972-8D38-89C16D0ABD5C}"/>
              </a:ext>
            </a:extLst>
          </p:cNvPr>
          <p:cNvSpPr txBox="1"/>
          <p:nvPr/>
        </p:nvSpPr>
        <p:spPr>
          <a:xfrm>
            <a:off x="5585743" y="5793806"/>
            <a:ext cx="2733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 (body)"/>
              </a:rPr>
              <a:t>Lunch and learn</a:t>
            </a:r>
          </a:p>
        </p:txBody>
      </p:sp>
    </p:spTree>
    <p:extLst>
      <p:ext uri="{BB962C8B-B14F-4D97-AF65-F5344CB8AC3E}">
        <p14:creationId xmlns:p14="http://schemas.microsoft.com/office/powerpoint/2010/main" val="288152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0" y="173038"/>
            <a:ext cx="7954032" cy="90323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(body)"/>
              </a:rPr>
              <a:t>Downloadable Tools &amp; Templates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1317" y="852192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61317" y="1076272"/>
            <a:ext cx="8130043" cy="4945387"/>
          </a:xfrm>
          <a:ln>
            <a:solidFill>
              <a:srgbClr val="F9932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br>
              <a:rPr lang="en-US" sz="2900" b="1" dirty="0">
                <a:latin typeface="Calibri (body)"/>
              </a:rPr>
            </a:br>
            <a:r>
              <a:rPr lang="en-US" sz="3400" b="1" dirty="0">
                <a:latin typeface="Calibri (body)"/>
              </a:rPr>
              <a:t>New to Zoom or looking to polish your skills? 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Check out this </a:t>
            </a:r>
            <a:r>
              <a:rPr lang="en-US" sz="2800" dirty="0">
                <a:latin typeface="Calibri (body)"/>
                <a:hlinkClick r:id="rId2"/>
              </a:rPr>
              <a:t>Guide to Zoom</a:t>
            </a:r>
            <a:r>
              <a:rPr lang="en-US" sz="2800" dirty="0">
                <a:latin typeface="Calibri (body)"/>
              </a:rPr>
              <a:t> and </a:t>
            </a:r>
            <a:r>
              <a:rPr lang="en-US" sz="2800" dirty="0">
                <a:latin typeface="Calibri (body)"/>
                <a:hlinkClick r:id="rId3"/>
              </a:rPr>
              <a:t>Guide to Zoom video</a:t>
            </a:r>
            <a:r>
              <a:rPr lang="en-US" sz="2800" dirty="0">
                <a:latin typeface="Calibri (body)"/>
              </a:rPr>
              <a:t>, produced by the Alumni Council’s Committee on Communications &amp; Technology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  <a:hlinkClick r:id="rId4"/>
              </a:rPr>
              <a:t>Zoom training, resources, and support</a:t>
            </a:r>
            <a:br>
              <a:rPr lang="en-US" sz="2800" dirty="0">
                <a:latin typeface="Calibri (body)"/>
              </a:rPr>
            </a:br>
            <a:endParaRPr lang="en-US" sz="2800" dirty="0">
              <a:latin typeface="Calibri (body)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>
                <a:latin typeface="Calibri (body)"/>
              </a:rPr>
              <a:t>Be inspired!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“Bringing Tigers Together in a Virtual Age”: </a:t>
            </a:r>
            <a:r>
              <a:rPr lang="en-US" sz="2800" dirty="0">
                <a:latin typeface="Calibri (body)"/>
                <a:hlinkClick r:id="rId5"/>
              </a:rPr>
              <a:t>Webinar Recording </a:t>
            </a:r>
            <a:r>
              <a:rPr lang="en-US" sz="2800" dirty="0">
                <a:latin typeface="Calibri (body)"/>
              </a:rPr>
              <a:t>&amp; </a:t>
            </a:r>
            <a:r>
              <a:rPr lang="en-US" sz="2800" dirty="0">
                <a:latin typeface="Calibri (body)"/>
                <a:hlinkClick r:id="rId6"/>
              </a:rPr>
              <a:t>Slides</a:t>
            </a:r>
            <a:endParaRPr lang="en-US" sz="2800" dirty="0">
              <a:latin typeface="Calibri (body)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View the </a:t>
            </a:r>
            <a:r>
              <a:rPr lang="en-US" sz="2800" dirty="0">
                <a:latin typeface="Calibri (body)"/>
                <a:hlinkClick r:id="rId7"/>
              </a:rPr>
              <a:t>CORA Princetagram </a:t>
            </a:r>
            <a:r>
              <a:rPr lang="en-US" sz="2800" dirty="0">
                <a:latin typeface="Calibri (body)"/>
              </a:rPr>
              <a:t>for event ideas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-US" sz="1600" dirty="0">
              <a:latin typeface="Calibri (body)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>
                <a:latin typeface="Calibri (body)"/>
              </a:rPr>
              <a:t>Ready-made tools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A </a:t>
            </a:r>
            <a:r>
              <a:rPr lang="en-US" sz="2800" dirty="0">
                <a:latin typeface="Calibri (body)"/>
                <a:hlinkClick r:id="rId8"/>
              </a:rPr>
              <a:t>“run-of-show” </a:t>
            </a:r>
            <a:r>
              <a:rPr lang="en-US" sz="2800" dirty="0">
                <a:latin typeface="Calibri (body)"/>
              </a:rPr>
              <a:t>ensures that the program host, technical lead and speakers are on the same page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Incorporate visuals and slides with </a:t>
            </a:r>
            <a:r>
              <a:rPr lang="en-US" sz="2800" dirty="0">
                <a:latin typeface="Calibri (body)"/>
                <a:hlinkClick r:id="rId9"/>
              </a:rPr>
              <a:t>this template presentation slide deck</a:t>
            </a:r>
            <a:endParaRPr lang="en-US" sz="2800" dirty="0">
              <a:latin typeface="Calibri (body)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Make a great first impression with a </a:t>
            </a:r>
            <a:r>
              <a:rPr lang="en-US" sz="2800" dirty="0">
                <a:latin typeface="Calibri (body)"/>
                <a:hlinkClick r:id="rId10"/>
              </a:rPr>
              <a:t>“Welcome” holding slide</a:t>
            </a:r>
            <a:endParaRPr lang="en-US" sz="2800" dirty="0">
              <a:latin typeface="Calibri (body)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  <a:hlinkClick r:id="rId11"/>
              </a:rPr>
              <a:t>Encourage “stretch” breaks </a:t>
            </a:r>
            <a:r>
              <a:rPr lang="en-US" sz="2800" dirty="0">
                <a:latin typeface="Calibri (body)"/>
              </a:rPr>
              <a:t>throughout your event 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Promote your region’s upcoming events &amp; activities via a </a:t>
            </a:r>
            <a:r>
              <a:rPr lang="en-US" sz="2800" dirty="0">
                <a:latin typeface="Calibri (body)"/>
                <a:hlinkClick r:id="rId12"/>
              </a:rPr>
              <a:t>“Closing” slide</a:t>
            </a:r>
            <a:endParaRPr lang="en-US" sz="2800" dirty="0">
              <a:latin typeface="Calibri (body)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Help spread the word of Princeton’s community engagement campaign </a:t>
            </a:r>
            <a:r>
              <a:rPr lang="en-US" sz="2800" dirty="0">
                <a:latin typeface="Calibri (body)"/>
                <a:hlinkClick r:id="rId13"/>
              </a:rPr>
              <a:t>“A Year of Forward Thinking”</a:t>
            </a:r>
            <a:endParaRPr lang="en-US" sz="2800" dirty="0">
              <a:latin typeface="Calibri (body)"/>
            </a:endParaRPr>
          </a:p>
          <a:p>
            <a:pPr marL="342900" lvl="1" indent="0">
              <a:lnSpc>
                <a:spcPct val="120000"/>
              </a:lnSpc>
              <a:buNone/>
            </a:pPr>
            <a:endParaRPr lang="en-US" sz="2800" dirty="0">
              <a:latin typeface="Calibri (body)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2800" i="1" dirty="0">
                <a:latin typeface="Calibri (body)"/>
              </a:rPr>
              <a:t>And as is tradition when two or more </a:t>
            </a:r>
            <a:r>
              <a:rPr lang="en-US" sz="2800" i="1" dirty="0" err="1">
                <a:latin typeface="Calibri (body)"/>
              </a:rPr>
              <a:t>Princetonians</a:t>
            </a:r>
            <a:r>
              <a:rPr lang="en-US" sz="2800" i="1" dirty="0">
                <a:latin typeface="Calibri (body)"/>
              </a:rPr>
              <a:t> “gather”…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Calibri (body)"/>
              </a:rPr>
              <a:t>Adjourn your event with the singing of “Old Nassau”: </a:t>
            </a:r>
            <a:r>
              <a:rPr lang="en-US" sz="2800" dirty="0">
                <a:latin typeface="Calibri (body)"/>
                <a:hlinkClick r:id="rId14"/>
              </a:rPr>
              <a:t>Display the lyrics </a:t>
            </a:r>
            <a:r>
              <a:rPr lang="en-US" sz="2800" dirty="0">
                <a:latin typeface="Calibri (body)"/>
              </a:rPr>
              <a:t>or download &amp; </a:t>
            </a:r>
            <a:r>
              <a:rPr lang="en-US" sz="2800" dirty="0">
                <a:latin typeface="Calibri (body)"/>
                <a:hlinkClick r:id="rId15"/>
              </a:rPr>
              <a:t>play this recording</a:t>
            </a:r>
            <a:br>
              <a:rPr lang="en-US" sz="2800" dirty="0">
                <a:latin typeface="Calibri (body)"/>
              </a:rPr>
            </a:br>
            <a:endParaRPr lang="en-US" sz="2800" dirty="0">
              <a:latin typeface="Calibri (body)"/>
            </a:endParaRPr>
          </a:p>
          <a:p>
            <a:endParaRPr lang="en-US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1307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30" y="225334"/>
            <a:ext cx="7954032" cy="67709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(body)"/>
              </a:rPr>
              <a:t>Event Tips, Tricks &amp; Considerations</a:t>
            </a:r>
            <a:endParaRPr lang="en-US" sz="3200" dirty="0">
              <a:latin typeface="Calibri (body)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7323" y="776993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317E227C-2898-4F9F-9C25-79998A104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634569"/>
              </p:ext>
            </p:extLst>
          </p:nvPr>
        </p:nvGraphicFramePr>
        <p:xfrm>
          <a:off x="595312" y="1324850"/>
          <a:ext cx="79533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59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01665DA2-14E3-4085-B5B2-EA36F4A56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18" y="2034102"/>
            <a:ext cx="3113367" cy="1227955"/>
          </a:xfr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alibri (body)"/>
              </a:rPr>
              <a:t>Regional Associations</a:t>
            </a:r>
            <a:endParaRPr lang="en-US" sz="1600" dirty="0">
              <a:latin typeface="Calibri (body)"/>
            </a:endParaRPr>
          </a:p>
          <a:p>
            <a:pPr marL="0" indent="0">
              <a:buNone/>
            </a:pPr>
            <a:r>
              <a:rPr lang="en-US" sz="1600" dirty="0">
                <a:latin typeface="Calibri (body)"/>
              </a:rPr>
              <a:t>Search the </a:t>
            </a:r>
            <a:r>
              <a:rPr lang="en-US" sz="1600" dirty="0">
                <a:latin typeface="Calibri (body)"/>
                <a:hlinkClick r:id="rId2"/>
              </a:rPr>
              <a:t>regional association leadership directory</a:t>
            </a:r>
            <a:endParaRPr lang="en-US" sz="1600" dirty="0">
              <a:latin typeface="Calibri (body)"/>
            </a:endParaRPr>
          </a:p>
          <a:p>
            <a:pPr marL="0" lvl="2" indent="0">
              <a:buNone/>
            </a:pPr>
            <a:endParaRPr lang="en-US" sz="1800" dirty="0">
              <a:latin typeface="Calibri (body)"/>
            </a:endParaRPr>
          </a:p>
          <a:p>
            <a:pPr marL="0" indent="0"/>
            <a:endParaRPr lang="en-US" sz="1800" dirty="0">
              <a:latin typeface="Calibri (body)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78663AD-890C-455C-95AA-7E81D3915B0A}"/>
              </a:ext>
            </a:extLst>
          </p:cNvPr>
          <p:cNvSpPr txBox="1">
            <a:spLocks/>
          </p:cNvSpPr>
          <p:nvPr/>
        </p:nvSpPr>
        <p:spPr>
          <a:xfrm>
            <a:off x="4474115" y="1838269"/>
            <a:ext cx="4035248" cy="44135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ts val="2100"/>
              <a:buNone/>
            </a:pPr>
            <a:r>
              <a:rPr lang="en-US" sz="1800" b="1" dirty="0">
                <a:latin typeface="Calibri (body)"/>
              </a:rPr>
              <a:t>Affinity Groups</a:t>
            </a:r>
          </a:p>
          <a:p>
            <a:pP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Asian American Alumni Association of Princeton (</a:t>
            </a:r>
            <a:r>
              <a:rPr lang="en-US" sz="1600" dirty="0">
                <a:latin typeface="Calibri (body)"/>
                <a:hlinkClick r:id="rId3"/>
              </a:rPr>
              <a:t>A4P</a:t>
            </a:r>
            <a:r>
              <a:rPr lang="en-US" sz="1600" dirty="0">
                <a:latin typeface="Calibri (body)"/>
              </a:rPr>
              <a:t>)</a:t>
            </a:r>
          </a:p>
          <a:p>
            <a:pP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Association of Black Princeton Alumni (</a:t>
            </a:r>
            <a:r>
              <a:rPr lang="en-US" sz="1600" dirty="0">
                <a:latin typeface="Calibri (body)"/>
                <a:hlinkClick r:id="rId4"/>
              </a:rPr>
              <a:t>ABPA</a:t>
            </a:r>
            <a:r>
              <a:rPr lang="en-US" sz="1600" dirty="0">
                <a:latin typeface="Calibri (body)"/>
              </a:rPr>
              <a:t>)</a:t>
            </a:r>
          </a:p>
          <a:p>
            <a:pP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Association of Latino Princeton Alumni (</a:t>
            </a:r>
            <a:r>
              <a:rPr lang="en-US" sz="1600" dirty="0">
                <a:latin typeface="Calibri (body)"/>
                <a:hlinkClick r:id="rId5"/>
              </a:rPr>
              <a:t>ALPA</a:t>
            </a:r>
            <a:r>
              <a:rPr lang="en-US" sz="1600" dirty="0">
                <a:latin typeface="Calibri (body)"/>
              </a:rPr>
              <a:t>)</a:t>
            </a:r>
          </a:p>
          <a:p>
            <a:pP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Fund for Reunion / Princeton Bisexual, Transgender, Gay and Lesbian Alumni (</a:t>
            </a:r>
            <a:r>
              <a:rPr lang="en-US" sz="1600" dirty="0">
                <a:latin typeface="Calibri (body)"/>
                <a:hlinkClick r:id="rId6"/>
              </a:rPr>
              <a:t>BTGALA</a:t>
            </a:r>
            <a:r>
              <a:rPr lang="en-US" sz="1600" dirty="0">
                <a:latin typeface="Calibri (body)"/>
              </a:rPr>
              <a:t>)</a:t>
            </a:r>
          </a:p>
          <a:p>
            <a:pP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Princeton Women’s Network (</a:t>
            </a:r>
            <a:r>
              <a:rPr lang="en-US" sz="1600" dirty="0">
                <a:latin typeface="Calibri (body)"/>
                <a:hlinkClick r:id="rId7"/>
              </a:rPr>
              <a:t>PWN</a:t>
            </a:r>
            <a:r>
              <a:rPr lang="en-US" sz="1600" dirty="0">
                <a:latin typeface="Calibri (body)"/>
              </a:rPr>
              <a:t>)</a:t>
            </a:r>
          </a:p>
          <a:p>
            <a:pPr>
              <a:buSzPts val="2100"/>
              <a:buFont typeface="Arial" panose="020B0604020202020204" pitchFamily="34" charset="0"/>
              <a:buChar char="•"/>
            </a:pPr>
            <a:endParaRPr lang="en-US" sz="1800" b="1" dirty="0">
              <a:latin typeface="Calibri (body)"/>
            </a:endParaRPr>
          </a:p>
          <a:p>
            <a:pPr marL="0" indent="0">
              <a:buSzPts val="1800"/>
              <a:buNone/>
            </a:pPr>
            <a:r>
              <a:rPr lang="en-US" sz="1600" dirty="0">
                <a:latin typeface="Calibri (body)"/>
              </a:rPr>
              <a:t>Contact </a:t>
            </a:r>
            <a:r>
              <a:rPr lang="en-US" sz="1600" dirty="0">
                <a:latin typeface="Calibri (body)"/>
                <a:hlinkClick r:id="rId8"/>
              </a:rPr>
              <a:t>Grace Penn ’99</a:t>
            </a:r>
            <a:r>
              <a:rPr lang="en-US" sz="1600" dirty="0">
                <a:latin typeface="Calibri (body)"/>
              </a:rPr>
              <a:t> to learn more about collaborating with Princeton’s </a:t>
            </a:r>
            <a:r>
              <a:rPr lang="en-US" sz="1600" dirty="0">
                <a:latin typeface="Calibri (body)"/>
                <a:hlinkClick r:id="rId9"/>
              </a:rPr>
              <a:t>affinity groups</a:t>
            </a:r>
            <a:r>
              <a:rPr lang="en-US" sz="1600" dirty="0">
                <a:latin typeface="Calibri (body)"/>
              </a:rPr>
              <a:t> </a:t>
            </a:r>
          </a:p>
          <a:p>
            <a:pPr marL="0" lvl="2" indent="0">
              <a:buFont typeface="Arial"/>
              <a:buNone/>
            </a:pPr>
            <a:endParaRPr lang="en-US" sz="1800" dirty="0">
              <a:latin typeface="Calibri (body)"/>
            </a:endParaRPr>
          </a:p>
          <a:p>
            <a:pPr marL="0" indent="0"/>
            <a:endParaRPr lang="en-US" sz="1800" dirty="0">
              <a:latin typeface="Calibri (body)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6E6FD6-ADBD-4B68-8095-BEA0D2D2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48" y="0"/>
            <a:ext cx="7954032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(body)"/>
              </a:rPr>
              <a:t>Collaborate, Collaborate, Collaborate!</a:t>
            </a:r>
            <a:endParaRPr lang="en-US" sz="3200" dirty="0">
              <a:latin typeface="Calibri (body)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0E2EE4-174C-4C49-B874-AFC908B2CD3C}"/>
              </a:ext>
            </a:extLst>
          </p:cNvPr>
          <p:cNvCxnSpPr/>
          <p:nvPr/>
        </p:nvCxnSpPr>
        <p:spPr>
          <a:xfrm>
            <a:off x="463433" y="887307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91BDF9-2B13-4500-80A4-40BD50678181}"/>
              </a:ext>
            </a:extLst>
          </p:cNvPr>
          <p:cNvSpPr txBox="1"/>
          <p:nvPr/>
        </p:nvSpPr>
        <p:spPr>
          <a:xfrm>
            <a:off x="298215" y="898321"/>
            <a:ext cx="85558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" i="1" dirty="0"/>
              <a:t>Grow your Tiger audience by teaming up with regional associations (near &amp; far!), affinity groups, or the APGA</a:t>
            </a:r>
          </a:p>
          <a:p>
            <a:pPr algn="ctr"/>
            <a:endParaRPr lang="en-US" sz="1450" i="1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B9235F7-FDCF-4A2E-8C54-C4D0B1857A68}"/>
              </a:ext>
            </a:extLst>
          </p:cNvPr>
          <p:cNvSpPr txBox="1">
            <a:spLocks/>
          </p:cNvSpPr>
          <p:nvPr/>
        </p:nvSpPr>
        <p:spPr>
          <a:xfrm>
            <a:off x="561318" y="3760313"/>
            <a:ext cx="3113367" cy="156877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latin typeface="Calibri (body)"/>
              </a:rPr>
              <a:t>Association of Princeton Graduate Alumni (APGA)</a:t>
            </a:r>
            <a:endParaRPr lang="en-US" sz="1600" dirty="0">
              <a:latin typeface="Calibri (body)"/>
            </a:endParaRPr>
          </a:p>
          <a:p>
            <a:pPr marL="0" indent="0">
              <a:buNone/>
            </a:pPr>
            <a:r>
              <a:rPr lang="en-US" sz="1600" dirty="0">
                <a:latin typeface="Calibri (body)"/>
              </a:rPr>
              <a:t>Learn more about the </a:t>
            </a:r>
            <a:r>
              <a:rPr lang="en-US" sz="1600" dirty="0">
                <a:latin typeface="Calibri (body)"/>
                <a:hlinkClick r:id="rId10"/>
              </a:rPr>
              <a:t>APGA</a:t>
            </a:r>
            <a:r>
              <a:rPr lang="en-US" sz="1600" dirty="0">
                <a:latin typeface="Calibri (body)"/>
              </a:rPr>
              <a:t> or contact </a:t>
            </a:r>
            <a:r>
              <a:rPr lang="en-US" sz="1600" dirty="0">
                <a:latin typeface="Calibri (body)"/>
                <a:hlinkClick r:id="rId11"/>
              </a:rPr>
              <a:t>apga@princeton.edu</a:t>
            </a:r>
            <a:r>
              <a:rPr lang="en-US" sz="1600" dirty="0">
                <a:latin typeface="Calibri (body)"/>
              </a:rPr>
              <a:t> to explore ways to engage with graduate alumni</a:t>
            </a:r>
          </a:p>
          <a:p>
            <a:pPr marL="0" indent="0"/>
            <a:endParaRPr lang="en-US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26911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26E6FD6-ADBD-4B68-8095-BEA0D2D2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91" y="-30535"/>
            <a:ext cx="7701736" cy="62204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 (body)"/>
              </a:rPr>
              <a:t>Recent Virtual Collaborations</a:t>
            </a:r>
            <a:endParaRPr lang="en-US" sz="2800" dirty="0">
              <a:latin typeface="Calibri (body)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0E2EE4-174C-4C49-B874-AFC908B2CD3C}"/>
              </a:ext>
            </a:extLst>
          </p:cNvPr>
          <p:cNvCxnSpPr/>
          <p:nvPr/>
        </p:nvCxnSpPr>
        <p:spPr>
          <a:xfrm>
            <a:off x="332493" y="447127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princeton.imodules.com/s/1760/images/gid82/editor/helen_zia_book_talk_asian_american_dreams_poster_revised_041920_released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99" y="504370"/>
            <a:ext cx="3408516" cy="25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6" y="3336262"/>
            <a:ext cx="3436619" cy="2553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434" y="3406912"/>
            <a:ext cx="3155810" cy="254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79" y="507042"/>
            <a:ext cx="2274615" cy="2536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3889" y="3023117"/>
            <a:ext cx="3408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Multi-region &amp; affinity group sponsored book talk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391" y="5816614"/>
            <a:ext cx="4549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Regional association social media takeover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9" y="2974792"/>
            <a:ext cx="440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Transatlantic, multi-region </a:t>
            </a:r>
            <a:r>
              <a:rPr lang="en-US" sz="1200" b="1" dirty="0">
                <a:hlinkClick r:id="rId7"/>
              </a:rPr>
              <a:t>Alumni Pre-read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66134" y="5864337"/>
            <a:ext cx="4336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Multi-region &amp; affinity group sponsored writing workshop </a:t>
            </a:r>
          </a:p>
        </p:txBody>
      </p:sp>
    </p:spTree>
    <p:extLst>
      <p:ext uri="{BB962C8B-B14F-4D97-AF65-F5344CB8AC3E}">
        <p14:creationId xmlns:p14="http://schemas.microsoft.com/office/powerpoint/2010/main" val="6444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75704"/>
            <a:ext cx="9144000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43" y="133658"/>
            <a:ext cx="7954032" cy="861758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Calibri (body)"/>
              </a:rPr>
              <a:t>Communications &amp; Promotions: Best Practices</a:t>
            </a:r>
            <a:endParaRPr lang="en-US" sz="2700" dirty="0">
              <a:latin typeface="Calibri (body)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6162" y="769684"/>
            <a:ext cx="80213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8842CB-975C-4DE6-9319-C64BA82CB2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1274160"/>
              </p:ext>
            </p:extLst>
          </p:nvPr>
        </p:nvGraphicFramePr>
        <p:xfrm>
          <a:off x="521160" y="1192496"/>
          <a:ext cx="7916343" cy="262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1E5168-15DA-44C0-8095-47C23C8A0AB9}"/>
              </a:ext>
            </a:extLst>
          </p:cNvPr>
          <p:cNvSpPr txBox="1"/>
          <p:nvPr/>
        </p:nvSpPr>
        <p:spPr>
          <a:xfrm>
            <a:off x="2603002" y="1342301"/>
            <a:ext cx="355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Suggested Promotional Timeline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2DDE8C-50D2-4F89-8727-2ACA7A000A01}"/>
              </a:ext>
            </a:extLst>
          </p:cNvPr>
          <p:cNvSpPr txBox="1"/>
          <p:nvPr/>
        </p:nvSpPr>
        <p:spPr>
          <a:xfrm>
            <a:off x="521161" y="3765914"/>
            <a:ext cx="36575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sz="1600" b="1" dirty="0">
                <a:latin typeface="Calibri (body)"/>
              </a:rPr>
              <a:t>Promote your event across all available mediums:</a:t>
            </a:r>
          </a:p>
          <a:p>
            <a:pPr marL="6286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Email (switch up the subject line)</a:t>
            </a:r>
          </a:p>
          <a:p>
            <a:pPr marL="6286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Regional association website</a:t>
            </a:r>
          </a:p>
          <a:p>
            <a:pPr marL="6286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Social media channels</a:t>
            </a:r>
          </a:p>
          <a:p>
            <a:pPr marL="6286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Share throughout your personal Princeton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339E1-AEE4-4D97-8F07-42BEA4FAA7D3}"/>
              </a:ext>
            </a:extLst>
          </p:cNvPr>
          <p:cNvSpPr txBox="1"/>
          <p:nvPr/>
        </p:nvSpPr>
        <p:spPr>
          <a:xfrm>
            <a:off x="4769667" y="3765914"/>
            <a:ext cx="3755922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 (body)"/>
              </a:rPr>
              <a:t>Pro tips: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Share the meeting link (and password)  2-3 hours before the event with your entire membership for a boost in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Offer a dial-in number for those on the go or without internet access</a:t>
            </a:r>
          </a:p>
          <a:p>
            <a:endParaRPr lang="en-US" sz="1400" dirty="0">
              <a:latin typeface="Calibri (body)"/>
            </a:endParaRPr>
          </a:p>
          <a:p>
            <a:pPr marL="0" lvl="2" indent="0">
              <a:buNone/>
            </a:pPr>
            <a:endParaRPr lang="en-US" sz="1650" dirty="0">
              <a:latin typeface="Calibri (body)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71A29-74CD-4DF8-99D8-C3E6D689B9D9}"/>
              </a:ext>
            </a:extLst>
          </p:cNvPr>
          <p:cNvSpPr/>
          <p:nvPr/>
        </p:nvSpPr>
        <p:spPr>
          <a:xfrm>
            <a:off x="4730744" y="3578666"/>
            <a:ext cx="3833768" cy="2152811"/>
          </a:xfrm>
          <a:prstGeom prst="roundRect">
            <a:avLst/>
          </a:prstGeom>
          <a:noFill/>
          <a:ln>
            <a:solidFill>
              <a:srgbClr val="F07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74D7DC-32F4-47C4-A50B-CDB2161ED56E}"/>
              </a:ext>
            </a:extLst>
          </p:cNvPr>
          <p:cNvSpPr/>
          <p:nvPr/>
        </p:nvSpPr>
        <p:spPr>
          <a:xfrm>
            <a:off x="433076" y="3568834"/>
            <a:ext cx="3833768" cy="2152811"/>
          </a:xfrm>
          <a:prstGeom prst="roundRect">
            <a:avLst/>
          </a:prstGeom>
          <a:noFill/>
          <a:ln>
            <a:solidFill>
              <a:srgbClr val="F07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eton University Advancement Temp page-052218" id="{BB39B6E7-32A4-1747-9E01-60144CF11A8E}" vid="{FF66A831-78A6-E141-B3EE-7B964C45142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3BF6F85A3514E87C62CBB703B4B6A" ma:contentTypeVersion="3" ma:contentTypeDescription="Create a new document." ma:contentTypeScope="" ma:versionID="658f5762715e6ad3b8d362891f448f6d">
  <xsd:schema xmlns:xsd="http://www.w3.org/2001/XMLSchema" xmlns:xs="http://www.w3.org/2001/XMLSchema" xmlns:p="http://schemas.microsoft.com/office/2006/metadata/properties" xmlns:ns2="ba7aa343-3678-46c5-81de-ebc12c08c484" xmlns:ns3="13c95795-cd32-4e98-ad36-de89e7eaef8e" xmlns:ns4="http://schemas.microsoft.com/sharepoint/v4" xmlns:ns5="7df0fc72-f596-4dcb-a9e7-b8f3e811c863" targetNamespace="http://schemas.microsoft.com/office/2006/metadata/properties" ma:root="true" ma:fieldsID="d6d9d000f6d034a9bc8043781cdcae52" ns2:_="" ns3:_="" ns4:_="" ns5:_="">
    <xsd:import namespace="ba7aa343-3678-46c5-81de-ebc12c08c484"/>
    <xsd:import namespace="13c95795-cd32-4e98-ad36-de89e7eaef8e"/>
    <xsd:import namespace="http://schemas.microsoft.com/sharepoint/v4"/>
    <xsd:import namespace="7df0fc72-f596-4dcb-a9e7-b8f3e811c86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Category0" minOccurs="0"/>
                <xsd:element ref="ns4:IconOverlay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aa343-3678-46c5-81de-ebc12c08c48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95795-cd32-4e98-ad36-de89e7eaef8e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Topic" ma:default="Select" ma:format="Dropdown" ma:internalName="Category">
      <xsd:simpleType>
        <xsd:restriction base="dms:Choice">
          <xsd:enumeration value="Select"/>
          <xsd:enumeration value="Communication &amp; Mailing"/>
          <xsd:enumeration value="Events"/>
          <xsd:enumeration value="Donor Communication"/>
          <xsd:enumeration value="Gift Agreements"/>
          <xsd:enumeration value="Gift &amp; Pledge Transmittals"/>
          <xsd:enumeration value="Promise Letters"/>
          <xsd:enumeration value="Proposals"/>
          <xsd:enumeration value="Prospects Documents"/>
        </xsd:restriction>
      </xsd:simpleType>
    </xsd:element>
    <xsd:element name="Category0" ma:index="12" nillable="true" ma:displayName="Document Type" ma:default="Select" ma:format="Dropdown" ma:internalName="Category0">
      <xsd:simpleType>
        <xsd:restriction base="dms:Choice">
          <xsd:enumeration value="Select"/>
          <xsd:enumeration value="Form"/>
          <xsd:enumeration value="Link"/>
          <xsd:enumeration value="Sample"/>
          <xsd:enumeration value="Templ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0fc72-f596-4dcb-a9e7-b8f3e811c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95795-cd32-4e98-ad36-de89e7eaef8e">Communication &amp; Mailing</Category>
    <IconOverlay xmlns="http://schemas.microsoft.com/sharepoint/v4" xsi:nil="true"/>
    <Category0 xmlns="13c95795-cd32-4e98-ad36-de89e7eaef8e">Template</Category0>
    <_dlc_DocId xmlns="ba7aa343-3678-46c5-81de-ebc12c08c484">F53YMUN47EQJ-29-99</_dlc_DocId>
    <_dlc_DocIdUrl xmlns="ba7aa343-3678-46c5-81de-ebc12c08c484">
      <Url>https://sp2016-search.princeton.edu/advancement/_layouts/DocIdRedir.aspx?ID=F53YMUN47EQJ-29-99</Url>
      <Description>F53YMUN47EQJ-29-99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31A313-7EE8-4C4B-9F7F-3BF120AE0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aa343-3678-46c5-81de-ebc12c08c484"/>
    <ds:schemaRef ds:uri="13c95795-cd32-4e98-ad36-de89e7eaef8e"/>
    <ds:schemaRef ds:uri="http://schemas.microsoft.com/sharepoint/v4"/>
    <ds:schemaRef ds:uri="7df0fc72-f596-4dcb-a9e7-b8f3e811c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3639E3-899F-4CCB-ADAE-876B046558C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3E9E2ED-C6B5-4BF2-BD92-5E443781F439}">
  <ds:schemaRefs>
    <ds:schemaRef ds:uri="http://schemas.microsoft.com/sharepoint/v4"/>
    <ds:schemaRef ds:uri="http://purl.org/dc/terms/"/>
    <ds:schemaRef ds:uri="13c95795-cd32-4e98-ad36-de89e7eaef8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df0fc72-f596-4dcb-a9e7-b8f3e811c863"/>
    <ds:schemaRef ds:uri="ba7aa343-3678-46c5-81de-ebc12c08c48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0FA1EAD-8934-4C16-A69F-AEB911EF6E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Princeton University Advancement Temp page-052218</Template>
  <TotalTime>14248</TotalTime>
  <Words>1294</Words>
  <Application>Microsoft Macintosh PowerPoint</Application>
  <PresentationFormat>On-screen Show (4:3)</PresentationFormat>
  <Paragraphs>173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(body)</vt:lpstr>
      <vt:lpstr>Garamond</vt:lpstr>
      <vt:lpstr>Helvetica</vt:lpstr>
      <vt:lpstr>Office Theme</vt:lpstr>
      <vt:lpstr>Custom Design</vt:lpstr>
      <vt:lpstr>PowerPoint Presentation</vt:lpstr>
      <vt:lpstr>Web-based Video Conferencing Platforms</vt:lpstr>
      <vt:lpstr>Web-based Video Conferencing Platforms: Other Considerations</vt:lpstr>
      <vt:lpstr>Online Events: Best Hits!</vt:lpstr>
      <vt:lpstr>Downloadable Tools &amp; Templates</vt:lpstr>
      <vt:lpstr>Event Tips, Tricks &amp; Considerations</vt:lpstr>
      <vt:lpstr>Collaborate, Collaborate, Collaborate!</vt:lpstr>
      <vt:lpstr>Recent Virtual Collaborations</vt:lpstr>
      <vt:lpstr>Communications &amp; Promotions: Best Practices</vt:lpstr>
      <vt:lpstr> Post-event: Best Practices</vt:lpstr>
      <vt:lpstr>“Prince-tify” Your Online Gatherings</vt:lpstr>
      <vt:lpstr>Think Outside the “Zoom” Box</vt:lpstr>
      <vt:lpstr>Reminders &amp;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Burcu Tezcan-Ruggeri</dc:creator>
  <cp:lastModifiedBy>Nicole Chasan</cp:lastModifiedBy>
  <cp:revision>507</cp:revision>
  <dcterms:created xsi:type="dcterms:W3CDTF">2018-05-23T19:48:37Z</dcterms:created>
  <dcterms:modified xsi:type="dcterms:W3CDTF">2021-02-18T14:28:14Z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0x0101002ED3BF6F85A3514E87C62CBB703B4B6A</vt:lpwstr>
  </property>
  <property fmtid="{D5CDD505-2E9C-101B-9397-08002B2CF9AE}" pid="3" name="_dlc_DocIdItemGuid">
    <vt:lpwstr>08db8d97-5329-46c4-9232-b2d4c66fb889</vt:lpwstr>
  </property>
  <property fmtid="{D5CDD505-2E9C-101B-9397-08002B2CF9AE}" pid="4" name="Order">
    <vt:r8>9900</vt:r8>
  </property>
</Properties>
</file>